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8229600" cx="14630400"/>
  <p:notesSz cx="8229600" cy="146304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4" roundtripDataSignature="AMtx7mi8pPuQQimzdlHrzD83QUGzbeXYZ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24" Type="http://customschemas.google.com/relationships/presentationmetadata" Target="metadata"/><Relationship Id="rId12" Type="http://schemas.openxmlformats.org/officeDocument/2006/relationships/slide" Target="slides/slide8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" name="Google Shape;66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1" name="Google Shape;231;p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1" name="Google Shape;241;p1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8" name="Google Shape;268;p1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5" name="Google Shape;295;p1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7" name="Google Shape;317;p1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7" name="Google Shape;347;p1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1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5" name="Google Shape;365;p1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1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9" name="Google Shape;379;p1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1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6" name="Google Shape;406;p1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1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8" name="Google Shape;428;p1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1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" name="Google Shape;76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5" name="Google Shape;95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3" name="Google Shape;113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2" name="Google Shape;142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9" name="Google Shape;149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0" name="Google Shape;170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4" name="Google Shape;194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9" name="Google Shape;219;p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" name="Google Shape;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4" name="Google Shape;34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2 master">
  <p:cSld name="Slide 12 mast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7" name="Google Shape;37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3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3 master">
  <p:cSld name="Slide 13 mast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0" name="Google Shape;40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3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4 master">
  <p:cSld name="Slide 14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3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5 master">
  <p:cSld name="Slide 15 mast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6" name="Google Shape;46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3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6 master">
  <p:cSld name="Slide 16 mast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9" name="Google Shape;49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3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7 master">
  <p:cSld name="Slide 17 mast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3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8 master">
  <p:cSld name="Slide 18 mast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5" name="Google Shape;55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3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9 master">
  <p:cSld name="Slide 19 mast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8" name="Google Shape;58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3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" name="Google Shape;10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2" name="Google Shape;6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4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" name="Google Shape;13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" name="Google Shape;16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" name="Google Shape;22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" name="Google Shape;2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" name="Google Shape;28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2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0" Type="http://schemas.openxmlformats.org/officeDocument/2006/relationships/image" Target="../media/image50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9" Type="http://schemas.openxmlformats.org/officeDocument/2006/relationships/image" Target="../media/image46.png"/><Relationship Id="rId5" Type="http://schemas.openxmlformats.org/officeDocument/2006/relationships/image" Target="../media/image40.png"/><Relationship Id="rId6" Type="http://schemas.openxmlformats.org/officeDocument/2006/relationships/image" Target="../media/image23.png"/><Relationship Id="rId7" Type="http://schemas.openxmlformats.org/officeDocument/2006/relationships/image" Target="../media/image26.png"/><Relationship Id="rId8" Type="http://schemas.openxmlformats.org/officeDocument/2006/relationships/image" Target="../media/image4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5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Relationship Id="rId6" Type="http://schemas.openxmlformats.org/officeDocument/2006/relationships/image" Target="../media/image4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Relationship Id="rId6" Type="http://schemas.openxmlformats.org/officeDocument/2006/relationships/image" Target="../media/image4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0.png"/><Relationship Id="rId7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Relationship Id="rId5" Type="http://schemas.openxmlformats.org/officeDocument/2006/relationships/image" Target="../media/image25.png"/><Relationship Id="rId6" Type="http://schemas.openxmlformats.org/officeDocument/2006/relationships/image" Target="../media/image51.png"/><Relationship Id="rId7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3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5" Type="http://schemas.openxmlformats.org/officeDocument/2006/relationships/image" Target="../media/image29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Relationship Id="rId6" Type="http://schemas.openxmlformats.org/officeDocument/2006/relationships/image" Target="../media/image14.png"/><Relationship Id="rId7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9" name="Google Shape;6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BFF">
              <a:alpha val="84705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"/>
          <p:cNvSpPr/>
          <p:nvPr/>
        </p:nvSpPr>
        <p:spPr>
          <a:xfrm>
            <a:off x="4464368" y="3239572"/>
            <a:ext cx="5701546" cy="712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4450"/>
              <a:buFont typeface="Arial"/>
              <a:buNone/>
            </a:pPr>
            <a:r>
              <a:rPr b="1" lang="en-US" sz="4450">
                <a:solidFill>
                  <a:srgbClr val="2E3C4E"/>
                </a:solidFill>
                <a:latin typeface="Arial"/>
                <a:ea typeface="Arial"/>
                <a:cs typeface="Arial"/>
                <a:sym typeface="Arial"/>
              </a:rPr>
              <a:t>AI深偽詐騙與網站仿冒</a:t>
            </a:r>
            <a:endParaRPr sz="4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"/>
          <p:cNvSpPr/>
          <p:nvPr/>
        </p:nvSpPr>
        <p:spPr>
          <a:xfrm>
            <a:off x="4464368" y="4277201"/>
            <a:ext cx="5701546" cy="712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4450"/>
              <a:buFont typeface="Arial"/>
              <a:buNone/>
            </a:pPr>
            <a:r>
              <a:rPr b="1" lang="en-US" sz="4450">
                <a:solidFill>
                  <a:srgbClr val="2E3C4E"/>
                </a:solidFill>
                <a:latin typeface="Arial"/>
                <a:ea typeface="Arial"/>
                <a:cs typeface="Arial"/>
                <a:sym typeface="Arial"/>
              </a:rPr>
              <a:t>風險、案例與防護對策</a:t>
            </a:r>
            <a:endParaRPr sz="4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"/>
          <p:cNvSpPr txBox="1"/>
          <p:nvPr/>
        </p:nvSpPr>
        <p:spPr>
          <a:xfrm>
            <a:off x="4374572" y="5685665"/>
            <a:ext cx="66711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第十六組：</a:t>
            </a:r>
            <a:endParaRPr sz="2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</a:t>
            </a:r>
            <a:r>
              <a:rPr lang="en-US" sz="2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12AB0006</a:t>
            </a:r>
            <a:r>
              <a:rPr lang="en-US" sz="2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洪翊馨</a:t>
            </a:r>
            <a:endParaRPr sz="2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112AB0033</a:t>
            </a:r>
            <a:r>
              <a:rPr lang="en-US" sz="2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王彥仁</a:t>
            </a:r>
            <a:endParaRPr sz="2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112AB0050</a:t>
            </a:r>
            <a:r>
              <a:rPr lang="en-US" sz="2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王界誠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0"/>
          <p:cNvSpPr/>
          <p:nvPr/>
        </p:nvSpPr>
        <p:spPr>
          <a:xfrm>
            <a:off x="747236" y="587097"/>
            <a:ext cx="5618321" cy="7022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4400"/>
              <a:buFont typeface="Arial"/>
              <a:buNone/>
            </a:pPr>
            <a:r>
              <a:rPr b="1" lang="en-US" sz="4400">
                <a:solidFill>
                  <a:srgbClr val="2E3C4E"/>
                </a:solidFill>
                <a:latin typeface="Arial"/>
                <a:ea typeface="Arial"/>
                <a:cs typeface="Arial"/>
                <a:sym typeface="Arial"/>
              </a:rPr>
              <a:t>實際案例與分析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35" name="Google Shape;23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236" y="1716286"/>
            <a:ext cx="4200763" cy="259615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0"/>
          <p:cNvSpPr/>
          <p:nvPr/>
        </p:nvSpPr>
        <p:spPr>
          <a:xfrm>
            <a:off x="747236" y="4579263"/>
            <a:ext cx="2809161" cy="350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偽造政要言論影片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0"/>
          <p:cNvSpPr/>
          <p:nvPr/>
        </p:nvSpPr>
        <p:spPr>
          <a:xfrm>
            <a:off x="747236" y="5058251"/>
            <a:ext cx="4200763" cy="1365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650"/>
              <a:buFont typeface="Arial"/>
              <a:buNone/>
            </a:pPr>
            <a:r>
              <a:rPr lang="en-US" sz="16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社交媒體上流傳的政治人物深偽視頻，內容包含從未發表過的爭議性言論，導致公眾誤解和社會分裂。這類內容在選舉期間尤為常見，可能影響選民決策。</a:t>
            </a:r>
            <a:endParaRPr sz="16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7964" y="2057400"/>
            <a:ext cx="73152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1"/>
          <p:cNvSpPr/>
          <p:nvPr/>
        </p:nvSpPr>
        <p:spPr>
          <a:xfrm>
            <a:off x="660916" y="521137"/>
            <a:ext cx="4969907" cy="621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3900"/>
              <a:buFont typeface="Arial"/>
              <a:buNone/>
            </a:pPr>
            <a:r>
              <a:rPr b="1" lang="en-US" sz="3900">
                <a:solidFill>
                  <a:srgbClr val="2E3C4E"/>
                </a:solidFill>
                <a:latin typeface="Arial"/>
                <a:ea typeface="Arial"/>
                <a:cs typeface="Arial"/>
                <a:sym typeface="Arial"/>
              </a:rPr>
              <a:t>防範與應對策略</a:t>
            </a:r>
            <a:endParaRPr sz="3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45" name="Google Shape;24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4562" y="1519952"/>
            <a:ext cx="1646873" cy="11034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6" name="Google Shape;24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55244" y="2042874"/>
            <a:ext cx="265509" cy="331946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1"/>
          <p:cNvSpPr/>
          <p:nvPr/>
        </p:nvSpPr>
        <p:spPr>
          <a:xfrm>
            <a:off x="5000268" y="1708785"/>
            <a:ext cx="2484953" cy="310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950"/>
              <a:buFont typeface="Arial"/>
              <a:buNone/>
            </a:pPr>
            <a:r>
              <a:rPr b="1" lang="en-US" sz="19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技術層級防護</a:t>
            </a:r>
            <a:endParaRPr sz="19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1"/>
          <p:cNvSpPr/>
          <p:nvPr/>
        </p:nvSpPr>
        <p:spPr>
          <a:xfrm>
            <a:off x="5000268" y="2132528"/>
            <a:ext cx="3023116" cy="302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Arial"/>
              <a:buNone/>
            </a:pPr>
            <a:r>
              <a:rPr lang="en-US" sz="14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深偽內容識別工具、AI輔助辨識系統</a:t>
            </a:r>
            <a:endParaRPr sz="1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1"/>
          <p:cNvSpPr/>
          <p:nvPr/>
        </p:nvSpPr>
        <p:spPr>
          <a:xfrm>
            <a:off x="4858583" y="2637473"/>
            <a:ext cx="9063752" cy="11430"/>
          </a:xfrm>
          <a:prstGeom prst="roundRect">
            <a:avLst>
              <a:gd fmla="val 2478456" name="adj"/>
            </a:avLst>
          </a:prstGeom>
          <a:solidFill>
            <a:srgbClr val="BACFD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50" name="Google Shape;250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41007" y="2670572"/>
            <a:ext cx="3293864" cy="11034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1" name="Google Shape;251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55125" y="3056334"/>
            <a:ext cx="265509" cy="331946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1"/>
          <p:cNvSpPr/>
          <p:nvPr/>
        </p:nvSpPr>
        <p:spPr>
          <a:xfrm>
            <a:off x="5823704" y="2859405"/>
            <a:ext cx="2484953" cy="310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950"/>
              <a:buFont typeface="Arial"/>
              <a:buNone/>
            </a:pPr>
            <a:r>
              <a:rPr b="1" lang="en-US" sz="19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平台級防範措施</a:t>
            </a:r>
            <a:endParaRPr sz="19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1"/>
          <p:cNvSpPr/>
          <p:nvPr/>
        </p:nvSpPr>
        <p:spPr>
          <a:xfrm>
            <a:off x="5823704" y="3283148"/>
            <a:ext cx="3396972" cy="302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Arial"/>
              <a:buNone/>
            </a:pPr>
            <a:r>
              <a:rPr lang="en-US" sz="14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社群平台標記與審查機制、網站防仿系統</a:t>
            </a:r>
            <a:endParaRPr sz="1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1"/>
          <p:cNvSpPr/>
          <p:nvPr/>
        </p:nvSpPr>
        <p:spPr>
          <a:xfrm>
            <a:off x="5682020" y="3788093"/>
            <a:ext cx="8240316" cy="11430"/>
          </a:xfrm>
          <a:prstGeom prst="roundRect">
            <a:avLst>
              <a:gd fmla="val 2478456" name="adj"/>
            </a:avLst>
          </a:prstGeom>
          <a:solidFill>
            <a:srgbClr val="BACFD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55" name="Google Shape;255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17571" y="3821192"/>
            <a:ext cx="4940737" cy="11034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6" name="Google Shape;256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55125" y="4206954"/>
            <a:ext cx="265509" cy="331946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1"/>
          <p:cNvSpPr/>
          <p:nvPr/>
        </p:nvSpPr>
        <p:spPr>
          <a:xfrm>
            <a:off x="6647140" y="4010025"/>
            <a:ext cx="2484953" cy="310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950"/>
              <a:buFont typeface="Arial"/>
              <a:buNone/>
            </a:pPr>
            <a:r>
              <a:rPr b="1" lang="en-US" sz="19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組織內部防範</a:t>
            </a:r>
            <a:endParaRPr sz="19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1"/>
          <p:cNvSpPr/>
          <p:nvPr/>
        </p:nvSpPr>
        <p:spPr>
          <a:xfrm>
            <a:off x="6647140" y="4433768"/>
            <a:ext cx="3429357" cy="302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Arial"/>
              <a:buNone/>
            </a:pPr>
            <a:r>
              <a:rPr lang="en-US" sz="14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員工識詐培訓、安全SOP設計、風險評估</a:t>
            </a:r>
            <a:endParaRPr sz="1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1"/>
          <p:cNvSpPr/>
          <p:nvPr/>
        </p:nvSpPr>
        <p:spPr>
          <a:xfrm>
            <a:off x="6505456" y="4938713"/>
            <a:ext cx="7416879" cy="11430"/>
          </a:xfrm>
          <a:prstGeom prst="roundRect">
            <a:avLst>
              <a:gd fmla="val 2478456" name="adj"/>
            </a:avLst>
          </a:prstGeom>
          <a:solidFill>
            <a:srgbClr val="BACFD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60" name="Google Shape;260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94134" y="4971812"/>
            <a:ext cx="6587728" cy="11034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1" name="Google Shape;261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855125" y="5357574"/>
            <a:ext cx="265509" cy="33194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1"/>
          <p:cNvSpPr/>
          <p:nvPr/>
        </p:nvSpPr>
        <p:spPr>
          <a:xfrm>
            <a:off x="7470696" y="5160645"/>
            <a:ext cx="2484953" cy="310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950"/>
              <a:buFont typeface="Arial"/>
              <a:buNone/>
            </a:pPr>
            <a:r>
              <a:rPr b="1" lang="en-US" sz="19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個人防範技巧</a:t>
            </a:r>
            <a:endParaRPr sz="19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1"/>
          <p:cNvSpPr/>
          <p:nvPr/>
        </p:nvSpPr>
        <p:spPr>
          <a:xfrm>
            <a:off x="7470696" y="5584388"/>
            <a:ext cx="3019544" cy="302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Arial"/>
              <a:buNone/>
            </a:pPr>
            <a:r>
              <a:rPr lang="en-US" sz="14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辨別可疑內容、多重驗證、來源查證</a:t>
            </a:r>
            <a:endParaRPr sz="1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1"/>
          <p:cNvSpPr/>
          <p:nvPr/>
        </p:nvSpPr>
        <p:spPr>
          <a:xfrm>
            <a:off x="660916" y="6287691"/>
            <a:ext cx="13308568" cy="6041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Arial"/>
              <a:buNone/>
            </a:pPr>
            <a:r>
              <a:rPr lang="en-US" sz="14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有效的防範策略需要多層次、全方位的方法。在技術層面，可以使用如Microsoft Video Authenticator和Sensity等工具來識別深偽內容。平台級措施包括社交媒體的內容標記和審查機制，以及網站的防盜用系統如BrandShield。</a:t>
            </a:r>
            <a:endParaRPr sz="1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1"/>
          <p:cNvSpPr/>
          <p:nvPr/>
        </p:nvSpPr>
        <p:spPr>
          <a:xfrm>
            <a:off x="660916" y="7104221"/>
            <a:ext cx="13308568" cy="6041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Arial"/>
              <a:buNone/>
            </a:pPr>
            <a:r>
              <a:rPr lang="en-US" sz="14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組織內部應進行風險評估，識別易受攻擊的角色和場景，並建立相應的安全流程，如重要決策的多重確認機制。同時，提高員工和普通用戶的識詐能力也至關重要，包括辨別可疑內容的技巧和查證方法。</a:t>
            </a:r>
            <a:endParaRPr sz="1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2"/>
          <p:cNvSpPr/>
          <p:nvPr/>
        </p:nvSpPr>
        <p:spPr>
          <a:xfrm>
            <a:off x="706517" y="564356"/>
            <a:ext cx="5312926" cy="664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01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4150"/>
              <a:buFont typeface="Arial"/>
              <a:buNone/>
            </a:pPr>
            <a:r>
              <a:rPr b="1" lang="en-US" sz="4150">
                <a:solidFill>
                  <a:srgbClr val="2E3C4E"/>
                </a:solidFill>
                <a:latin typeface="Arial"/>
                <a:ea typeface="Arial"/>
                <a:cs typeface="Arial"/>
                <a:sym typeface="Arial"/>
              </a:rPr>
              <a:t>企業與組織的風險評估</a:t>
            </a:r>
            <a:endParaRPr sz="41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2"/>
          <p:cNvSpPr/>
          <p:nvPr/>
        </p:nvSpPr>
        <p:spPr>
          <a:xfrm>
            <a:off x="706517" y="1632109"/>
            <a:ext cx="13217366" cy="323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550"/>
              <a:buFont typeface="Arial"/>
              <a:buNone/>
            </a:pPr>
            <a:r>
              <a:rPr lang="en-US" sz="15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深偽詐騙威脅各行各業，不同角色面臨不同風險。科技防護工具是組織防線的重要一環。</a:t>
            </a:r>
            <a:endParaRPr sz="1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73" name="Google Shape;27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517" y="2182177"/>
            <a:ext cx="4405789" cy="807482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2"/>
          <p:cNvSpPr/>
          <p:nvPr/>
        </p:nvSpPr>
        <p:spPr>
          <a:xfrm>
            <a:off x="908328" y="3292435"/>
            <a:ext cx="2656403" cy="3319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050"/>
              <a:buFont typeface="Arial"/>
              <a:buNone/>
            </a:pPr>
            <a:r>
              <a:rPr b="1" lang="en-US" sz="20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財務部門</a:t>
            </a:r>
            <a:endParaRPr sz="2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2"/>
          <p:cNvSpPr/>
          <p:nvPr/>
        </p:nvSpPr>
        <p:spPr>
          <a:xfrm>
            <a:off x="908328" y="3745468"/>
            <a:ext cx="4002167" cy="6460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550"/>
              <a:buFont typeface="Arial"/>
              <a:buNone/>
            </a:pPr>
            <a:r>
              <a:rPr lang="en-US" sz="15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易遭遇偽造高管指示進行緊急轉帳，或捏造投資機會的詐騙。</a:t>
            </a:r>
            <a:endParaRPr sz="1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76" name="Google Shape;27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12306" y="2182177"/>
            <a:ext cx="4405789" cy="807482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12"/>
          <p:cNvSpPr/>
          <p:nvPr/>
        </p:nvSpPr>
        <p:spPr>
          <a:xfrm>
            <a:off x="5314117" y="3292435"/>
            <a:ext cx="2656403" cy="3319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050"/>
              <a:buFont typeface="Arial"/>
              <a:buNone/>
            </a:pPr>
            <a:r>
              <a:rPr b="1" lang="en-US" sz="20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客服中心</a:t>
            </a:r>
            <a:endParaRPr sz="2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2"/>
          <p:cNvSpPr/>
          <p:nvPr/>
        </p:nvSpPr>
        <p:spPr>
          <a:xfrm>
            <a:off x="5314117" y="3745468"/>
            <a:ext cx="4002167" cy="6460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550"/>
              <a:buFont typeface="Arial"/>
              <a:buNone/>
            </a:pPr>
            <a:r>
              <a:rPr lang="en-US" sz="15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面臨AI仿冒客戶聲音，企圖獲取帳戶資訊或特權服務的威脅。</a:t>
            </a:r>
            <a:endParaRPr sz="1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79" name="Google Shape;279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18094" y="2182177"/>
            <a:ext cx="4405789" cy="807482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2"/>
          <p:cNvSpPr/>
          <p:nvPr/>
        </p:nvSpPr>
        <p:spPr>
          <a:xfrm>
            <a:off x="9719905" y="3292435"/>
            <a:ext cx="2656403" cy="3319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050"/>
              <a:buFont typeface="Arial"/>
              <a:buNone/>
            </a:pPr>
            <a:r>
              <a:rPr b="1" lang="en-US" sz="20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品牌管理</a:t>
            </a:r>
            <a:endParaRPr sz="2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2"/>
          <p:cNvSpPr/>
          <p:nvPr/>
        </p:nvSpPr>
        <p:spPr>
          <a:xfrm>
            <a:off x="9719905" y="3745468"/>
            <a:ext cx="4002167" cy="6460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550"/>
              <a:buFont typeface="Arial"/>
              <a:buNone/>
            </a:pPr>
            <a:r>
              <a:rPr lang="en-US" sz="15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受到深偽影片造成品牌代言人發表不當言論的聲譽風險。</a:t>
            </a:r>
            <a:endParaRPr sz="1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2"/>
          <p:cNvSpPr/>
          <p:nvPr/>
        </p:nvSpPr>
        <p:spPr>
          <a:xfrm>
            <a:off x="706517" y="4896088"/>
            <a:ext cx="3187779" cy="3983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2500"/>
              <a:buFont typeface="Arial"/>
              <a:buNone/>
            </a:pPr>
            <a:r>
              <a:rPr b="1" lang="en-US" sz="2500">
                <a:solidFill>
                  <a:srgbClr val="2E3C4E"/>
                </a:solidFill>
                <a:latin typeface="Arial"/>
                <a:ea typeface="Arial"/>
                <a:cs typeface="Arial"/>
                <a:sym typeface="Arial"/>
              </a:rPr>
              <a:t>技術層級防護工具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2"/>
          <p:cNvSpPr/>
          <p:nvPr/>
        </p:nvSpPr>
        <p:spPr>
          <a:xfrm>
            <a:off x="706517" y="5597247"/>
            <a:ext cx="4271248" cy="1517928"/>
          </a:xfrm>
          <a:prstGeom prst="roundRect">
            <a:avLst>
              <a:gd fmla="val 19951" name="adj"/>
            </a:avLst>
          </a:prstGeom>
          <a:solidFill>
            <a:srgbClr val="D4E9F7"/>
          </a:solidFill>
          <a:ln cap="flat" cmpd="sng" w="952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2"/>
          <p:cNvSpPr/>
          <p:nvPr/>
        </p:nvSpPr>
        <p:spPr>
          <a:xfrm>
            <a:off x="915948" y="5806678"/>
            <a:ext cx="3566636" cy="3319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050"/>
              <a:buFont typeface="Arial"/>
              <a:buNone/>
            </a:pPr>
            <a:r>
              <a:rPr b="1" lang="en-US" sz="20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Microsoft Video Authenticator</a:t>
            </a:r>
            <a:endParaRPr sz="2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2"/>
          <p:cNvSpPr/>
          <p:nvPr/>
        </p:nvSpPr>
        <p:spPr>
          <a:xfrm>
            <a:off x="915948" y="6259711"/>
            <a:ext cx="3852386" cy="6460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550"/>
              <a:buFont typeface="Arial"/>
              <a:buNone/>
            </a:pPr>
            <a:r>
              <a:rPr lang="en-US" sz="15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分析影片邊界像素和模糊度，檢測臉部操縱痕跡，提供偽造機率評分。</a:t>
            </a:r>
            <a:endParaRPr sz="1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2"/>
          <p:cNvSpPr/>
          <p:nvPr/>
        </p:nvSpPr>
        <p:spPr>
          <a:xfrm>
            <a:off x="5179576" y="5597247"/>
            <a:ext cx="4271248" cy="1517928"/>
          </a:xfrm>
          <a:prstGeom prst="roundRect">
            <a:avLst>
              <a:gd fmla="val 19951" name="adj"/>
            </a:avLst>
          </a:prstGeom>
          <a:solidFill>
            <a:srgbClr val="D4E9F7"/>
          </a:solidFill>
          <a:ln cap="flat" cmpd="sng" w="952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2"/>
          <p:cNvSpPr/>
          <p:nvPr/>
        </p:nvSpPr>
        <p:spPr>
          <a:xfrm>
            <a:off x="5389007" y="5806678"/>
            <a:ext cx="2656403" cy="3319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050"/>
              <a:buFont typeface="Arial"/>
              <a:buNone/>
            </a:pPr>
            <a:r>
              <a:rPr b="1" lang="en-US" sz="20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Sensity</a:t>
            </a:r>
            <a:endParaRPr sz="2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2"/>
          <p:cNvSpPr/>
          <p:nvPr/>
        </p:nvSpPr>
        <p:spPr>
          <a:xfrm>
            <a:off x="5389007" y="6259711"/>
            <a:ext cx="3852386" cy="6460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550"/>
              <a:buFont typeface="Arial"/>
              <a:buNone/>
            </a:pPr>
            <a:r>
              <a:rPr lang="en-US" sz="15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運用AI偵測多媒體偽造內容，提供即時警報和分析報告。</a:t>
            </a:r>
            <a:endParaRPr sz="1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2"/>
          <p:cNvSpPr/>
          <p:nvPr/>
        </p:nvSpPr>
        <p:spPr>
          <a:xfrm>
            <a:off x="9652635" y="5597247"/>
            <a:ext cx="4271248" cy="1517928"/>
          </a:xfrm>
          <a:prstGeom prst="roundRect">
            <a:avLst>
              <a:gd fmla="val 19951" name="adj"/>
            </a:avLst>
          </a:prstGeom>
          <a:solidFill>
            <a:srgbClr val="D4E9F7"/>
          </a:solidFill>
          <a:ln cap="flat" cmpd="sng" w="952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2"/>
          <p:cNvSpPr/>
          <p:nvPr/>
        </p:nvSpPr>
        <p:spPr>
          <a:xfrm>
            <a:off x="9862066" y="5806678"/>
            <a:ext cx="2656403" cy="3319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050"/>
              <a:buFont typeface="Arial"/>
              <a:buNone/>
            </a:pPr>
            <a:r>
              <a:rPr b="1" lang="en-US" sz="20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內容驗證平台</a:t>
            </a:r>
            <a:endParaRPr sz="2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2"/>
          <p:cNvSpPr/>
          <p:nvPr/>
        </p:nvSpPr>
        <p:spPr>
          <a:xfrm>
            <a:off x="9862066" y="6259711"/>
            <a:ext cx="3852386" cy="6460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550"/>
              <a:buFont typeface="Arial"/>
              <a:buNone/>
            </a:pPr>
            <a:r>
              <a:rPr lang="en-US" sz="15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區塊鏈技術記錄原始內容，建立數位指紋，確保媒體完整性。</a:t>
            </a:r>
            <a:endParaRPr sz="1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2"/>
          <p:cNvSpPr/>
          <p:nvPr/>
        </p:nvSpPr>
        <p:spPr>
          <a:xfrm>
            <a:off x="706517" y="7342227"/>
            <a:ext cx="13217366" cy="323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550"/>
              <a:buFont typeface="Arial"/>
              <a:buNone/>
            </a:pPr>
            <a:r>
              <a:rPr lang="en-US" sz="15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企業應進行定期風險評估，識別高風險角色，並結合技術工具與人員培訓，建立多層次防禦機制。</a:t>
            </a:r>
            <a:endParaRPr sz="1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3"/>
          <p:cNvSpPr/>
          <p:nvPr/>
        </p:nvSpPr>
        <p:spPr>
          <a:xfrm>
            <a:off x="758309" y="1281232"/>
            <a:ext cx="6840855" cy="712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4450"/>
              <a:buFont typeface="Arial"/>
              <a:buNone/>
            </a:pPr>
            <a:r>
              <a:rPr b="1" lang="en-US" sz="4450">
                <a:solidFill>
                  <a:srgbClr val="2E3C4E"/>
                </a:solidFill>
                <a:latin typeface="Arial"/>
                <a:ea typeface="Arial"/>
                <a:cs typeface="Arial"/>
                <a:sym typeface="Arial"/>
              </a:rPr>
              <a:t>平台級防範措施與員工培訓</a:t>
            </a:r>
            <a:endParaRPr sz="4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99" name="Google Shape;29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309" y="2427208"/>
            <a:ext cx="3075384" cy="1900714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3"/>
          <p:cNvSpPr/>
          <p:nvPr/>
        </p:nvSpPr>
        <p:spPr>
          <a:xfrm>
            <a:off x="758309" y="4598670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社群平台標記機制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3"/>
          <p:cNvSpPr/>
          <p:nvPr/>
        </p:nvSpPr>
        <p:spPr>
          <a:xfrm>
            <a:off x="758309" y="5084802"/>
            <a:ext cx="3075384" cy="1040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主要平台如YouTube、Facebook已導入AI內容標記系統，自動標示可疑深偽內容。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3"/>
          <p:cNvSpPr/>
          <p:nvPr/>
        </p:nvSpPr>
        <p:spPr>
          <a:xfrm>
            <a:off x="758309" y="6254829"/>
            <a:ext cx="3075384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TikTok則實施創作者身份驗證，減少匿名假帳號傳播不實資訊。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03" name="Google Shape;30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4442" y="2427208"/>
            <a:ext cx="3075384" cy="1900714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3"/>
          <p:cNvSpPr/>
          <p:nvPr/>
        </p:nvSpPr>
        <p:spPr>
          <a:xfrm>
            <a:off x="4104442" y="4598670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員工識詐訓練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3"/>
          <p:cNvSpPr/>
          <p:nvPr/>
        </p:nvSpPr>
        <p:spPr>
          <a:xfrm>
            <a:off x="4104442" y="5084802"/>
            <a:ext cx="3075384" cy="1040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定期模擬訓練可提升員工對深偽內容的敏感度，建立識別可疑特徵的能力。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3"/>
          <p:cNvSpPr/>
          <p:nvPr/>
        </p:nvSpPr>
        <p:spPr>
          <a:xfrm>
            <a:off x="4104442" y="6254829"/>
            <a:ext cx="3075384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關鍵部門應接受進階培訓，學習使用驗證工具與技術。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07" name="Google Shape;30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50574" y="2427208"/>
            <a:ext cx="3075384" cy="1900714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3"/>
          <p:cNvSpPr/>
          <p:nvPr/>
        </p:nvSpPr>
        <p:spPr>
          <a:xfrm>
            <a:off x="7450574" y="4598670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標準作業流程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3"/>
          <p:cNvSpPr/>
          <p:nvPr/>
        </p:nvSpPr>
        <p:spPr>
          <a:xfrm>
            <a:off x="7450574" y="5084802"/>
            <a:ext cx="3075384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建立多重驗證SOP，如重要指令需透過不同管道確認。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3"/>
          <p:cNvSpPr/>
          <p:nvPr/>
        </p:nvSpPr>
        <p:spPr>
          <a:xfrm>
            <a:off x="7450574" y="5908119"/>
            <a:ext cx="3075384" cy="1040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財務轉帳前必須透過預設電話號碼與請求人直接確認，避免語音仿冒詐騙。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11" name="Google Shape;311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796707" y="2427208"/>
            <a:ext cx="3075384" cy="190071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3"/>
          <p:cNvSpPr/>
          <p:nvPr/>
        </p:nvSpPr>
        <p:spPr>
          <a:xfrm>
            <a:off x="10796707" y="4598670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技術與人為雙層防護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3"/>
          <p:cNvSpPr/>
          <p:nvPr/>
        </p:nvSpPr>
        <p:spPr>
          <a:xfrm>
            <a:off x="10796707" y="5084802"/>
            <a:ext cx="3075384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結合自動化偵測系統與人工審核，建立完整防禦網。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3"/>
          <p:cNvSpPr/>
          <p:nvPr/>
        </p:nvSpPr>
        <p:spPr>
          <a:xfrm>
            <a:off x="10796707" y="5908119"/>
            <a:ext cx="3075384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定期更新防護策略，因應新型態深偽技術的不斷演進。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0" name="Google Shape;32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968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4"/>
          <p:cNvSpPr/>
          <p:nvPr/>
        </p:nvSpPr>
        <p:spPr>
          <a:xfrm>
            <a:off x="641866" y="673298"/>
            <a:ext cx="4826437" cy="603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3800"/>
              <a:buFont typeface="Arial"/>
              <a:buNone/>
            </a:pPr>
            <a:r>
              <a:rPr b="1" lang="en-US" sz="3800">
                <a:solidFill>
                  <a:srgbClr val="2E3C4E"/>
                </a:solidFill>
                <a:latin typeface="Arial"/>
                <a:ea typeface="Arial"/>
                <a:cs typeface="Arial"/>
                <a:sym typeface="Arial"/>
              </a:rPr>
              <a:t>法規與倫理考量</a:t>
            </a:r>
            <a:endParaRPr sz="3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4"/>
          <p:cNvSpPr/>
          <p:nvPr/>
        </p:nvSpPr>
        <p:spPr>
          <a:xfrm>
            <a:off x="641866" y="1551623"/>
            <a:ext cx="7860268" cy="3831908"/>
          </a:xfrm>
          <a:prstGeom prst="roundRect">
            <a:avLst>
              <a:gd fmla="val 7180" name="adj"/>
            </a:avLst>
          </a:prstGeom>
          <a:noFill/>
          <a:ln cap="flat" cmpd="sng" w="9525">
            <a:solidFill>
              <a:srgbClr val="000000">
                <a:alpha val="784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4"/>
          <p:cNvSpPr/>
          <p:nvPr/>
        </p:nvSpPr>
        <p:spPr>
          <a:xfrm>
            <a:off x="649486" y="1559243"/>
            <a:ext cx="7844195" cy="528638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4"/>
          <p:cNvSpPr/>
          <p:nvPr/>
        </p:nvSpPr>
        <p:spPr>
          <a:xfrm>
            <a:off x="833914" y="1676876"/>
            <a:ext cx="2243852" cy="2933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國家/地區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4"/>
          <p:cNvSpPr/>
          <p:nvPr/>
        </p:nvSpPr>
        <p:spPr>
          <a:xfrm>
            <a:off x="3452098" y="1676876"/>
            <a:ext cx="2240042" cy="2933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相關法規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4"/>
          <p:cNvSpPr/>
          <p:nvPr/>
        </p:nvSpPr>
        <p:spPr>
          <a:xfrm>
            <a:off x="6066473" y="1676876"/>
            <a:ext cx="2243852" cy="2933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主要內容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4"/>
          <p:cNvSpPr/>
          <p:nvPr/>
        </p:nvSpPr>
        <p:spPr>
          <a:xfrm>
            <a:off x="649486" y="2087880"/>
            <a:ext cx="7844195" cy="822008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4"/>
          <p:cNvSpPr/>
          <p:nvPr/>
        </p:nvSpPr>
        <p:spPr>
          <a:xfrm>
            <a:off x="833914" y="2205514"/>
            <a:ext cx="2243852" cy="2933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美國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4"/>
          <p:cNvSpPr/>
          <p:nvPr/>
        </p:nvSpPr>
        <p:spPr>
          <a:xfrm>
            <a:off x="3452098" y="2205514"/>
            <a:ext cx="2240042" cy="2933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Deepfake法案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4"/>
          <p:cNvSpPr/>
          <p:nvPr/>
        </p:nvSpPr>
        <p:spPr>
          <a:xfrm>
            <a:off x="6066473" y="2205514"/>
            <a:ext cx="2243852" cy="586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禁止惡意使用深偽技術，特別是在政治和色情內容方面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14"/>
          <p:cNvSpPr/>
          <p:nvPr/>
        </p:nvSpPr>
        <p:spPr>
          <a:xfrm>
            <a:off x="649486" y="2909888"/>
            <a:ext cx="7844195" cy="822008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14"/>
          <p:cNvSpPr/>
          <p:nvPr/>
        </p:nvSpPr>
        <p:spPr>
          <a:xfrm>
            <a:off x="833914" y="3027521"/>
            <a:ext cx="2243852" cy="2933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中國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14"/>
          <p:cNvSpPr/>
          <p:nvPr/>
        </p:nvSpPr>
        <p:spPr>
          <a:xfrm>
            <a:off x="3452098" y="3027521"/>
            <a:ext cx="2240042" cy="586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《網絡信息內容生態治理規定》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14"/>
          <p:cNvSpPr/>
          <p:nvPr/>
        </p:nvSpPr>
        <p:spPr>
          <a:xfrm>
            <a:off x="6066473" y="3027521"/>
            <a:ext cx="2243852" cy="586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要求明確標示AI生成內容，禁止傳播虛假信息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14"/>
          <p:cNvSpPr/>
          <p:nvPr/>
        </p:nvSpPr>
        <p:spPr>
          <a:xfrm>
            <a:off x="649486" y="3731895"/>
            <a:ext cx="7844195" cy="822008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14"/>
          <p:cNvSpPr/>
          <p:nvPr/>
        </p:nvSpPr>
        <p:spPr>
          <a:xfrm>
            <a:off x="833914" y="3849529"/>
            <a:ext cx="2243852" cy="2933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歐盟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4"/>
          <p:cNvSpPr/>
          <p:nvPr/>
        </p:nvSpPr>
        <p:spPr>
          <a:xfrm>
            <a:off x="3452098" y="3849529"/>
            <a:ext cx="2240042" cy="2933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《數字服務法》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4"/>
          <p:cNvSpPr/>
          <p:nvPr/>
        </p:nvSpPr>
        <p:spPr>
          <a:xfrm>
            <a:off x="6066473" y="3849529"/>
            <a:ext cx="2243852" cy="586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對平台審核義務和透明度提出要求，包括AI內容標記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4"/>
          <p:cNvSpPr/>
          <p:nvPr/>
        </p:nvSpPr>
        <p:spPr>
          <a:xfrm>
            <a:off x="649486" y="4553902"/>
            <a:ext cx="7844195" cy="822008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4"/>
          <p:cNvSpPr/>
          <p:nvPr/>
        </p:nvSpPr>
        <p:spPr>
          <a:xfrm>
            <a:off x="833914" y="4671536"/>
            <a:ext cx="2243852" cy="2933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國際趨勢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14"/>
          <p:cNvSpPr/>
          <p:nvPr/>
        </p:nvSpPr>
        <p:spPr>
          <a:xfrm>
            <a:off x="3452098" y="4671536"/>
            <a:ext cx="2240042" cy="2933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數位身份驗證制度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14"/>
          <p:cNvSpPr/>
          <p:nvPr/>
        </p:nvSpPr>
        <p:spPr>
          <a:xfrm>
            <a:off x="6066473" y="4671536"/>
            <a:ext cx="2243852" cy="586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建立可信數字身份系統，提高內容來源可驗證性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14"/>
          <p:cNvSpPr/>
          <p:nvPr/>
        </p:nvSpPr>
        <p:spPr>
          <a:xfrm>
            <a:off x="641866" y="5589746"/>
            <a:ext cx="7860268" cy="880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深偽技術的發展引發了複雜的法律和倫理問題。各國正在制定或完善相關法規，以應對這一新興威脅。這些法規通常關注惡意使用深偽技術的行為，特別是在政治宣傳、詐騙和非自願色情內容方面。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14"/>
          <p:cNvSpPr/>
          <p:nvPr/>
        </p:nvSpPr>
        <p:spPr>
          <a:xfrm>
            <a:off x="641866" y="6676073"/>
            <a:ext cx="7860268" cy="880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同時，技術使用的道德邊界和責任歸屬也是重要議題。如何平衡創作自由與資訊安全，以及如何為AI生成內容建立清晰的標識系統（如數字水印），都是當前討論的焦點。未來的法規發展可能會更加注重數位身份驗證和AI產出標籤等方向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5"/>
          <p:cNvSpPr/>
          <p:nvPr/>
        </p:nvSpPr>
        <p:spPr>
          <a:xfrm>
            <a:off x="758309" y="1966436"/>
            <a:ext cx="8551069" cy="712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4450"/>
              <a:buFont typeface="Arial"/>
              <a:buNone/>
            </a:pPr>
            <a:r>
              <a:rPr b="1" lang="en-US" sz="4450">
                <a:solidFill>
                  <a:srgbClr val="2E3C4E"/>
                </a:solidFill>
                <a:latin typeface="Arial"/>
                <a:ea typeface="Arial"/>
                <a:cs typeface="Arial"/>
                <a:sym typeface="Arial"/>
              </a:rPr>
              <a:t>網站防仿機制與使用者端應對技巧</a:t>
            </a:r>
            <a:endParaRPr sz="4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15"/>
          <p:cNvSpPr/>
          <p:nvPr/>
        </p:nvSpPr>
        <p:spPr>
          <a:xfrm>
            <a:off x="758309" y="3220641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2E3C4E"/>
                </a:solidFill>
                <a:latin typeface="Arial"/>
                <a:ea typeface="Arial"/>
                <a:cs typeface="Arial"/>
                <a:sym typeface="Arial"/>
              </a:rPr>
              <a:t>網站防仿機制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15"/>
          <p:cNvSpPr/>
          <p:nvPr/>
        </p:nvSpPr>
        <p:spPr>
          <a:xfrm>
            <a:off x="758309" y="3793450"/>
            <a:ext cx="629257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全面採用HTTPS加密連線，確保資料傳輸安全。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15"/>
          <p:cNvSpPr/>
          <p:nvPr/>
        </p:nvSpPr>
        <p:spPr>
          <a:xfrm>
            <a:off x="758309" y="4335066"/>
            <a:ext cx="629257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設置CSP政策限制外部資源載入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15"/>
          <p:cNvSpPr/>
          <p:nvPr/>
        </p:nvSpPr>
        <p:spPr>
          <a:xfrm>
            <a:off x="758309" y="4757499"/>
            <a:ext cx="629257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實施網域監控系統，偵測相似域名註冊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15"/>
          <p:cNvSpPr/>
          <p:nvPr/>
        </p:nvSpPr>
        <p:spPr>
          <a:xfrm>
            <a:off x="758309" y="5179933"/>
            <a:ext cx="629257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部署BrandShield等專業防盜用系統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15"/>
          <p:cNvSpPr/>
          <p:nvPr/>
        </p:nvSpPr>
        <p:spPr>
          <a:xfrm>
            <a:off x="758309" y="5721548"/>
            <a:ext cx="629257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定期進行網站安全掃描，及早發現安全漏洞。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15"/>
          <p:cNvSpPr/>
          <p:nvPr/>
        </p:nvSpPr>
        <p:spPr>
          <a:xfrm>
            <a:off x="7587139" y="3220641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2E3C4E"/>
                </a:solidFill>
                <a:latin typeface="Arial"/>
                <a:ea typeface="Arial"/>
                <a:cs typeface="Arial"/>
                <a:sym typeface="Arial"/>
              </a:rPr>
              <a:t>使用者端應對技巧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15"/>
          <p:cNvSpPr/>
          <p:nvPr/>
        </p:nvSpPr>
        <p:spPr>
          <a:xfrm>
            <a:off x="7587139" y="3793450"/>
            <a:ext cx="629257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檢查網址真實性，留意不尋常的拼寫或符號變化。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15"/>
          <p:cNvSpPr/>
          <p:nvPr/>
        </p:nvSpPr>
        <p:spPr>
          <a:xfrm>
            <a:off x="7587139" y="4335066"/>
            <a:ext cx="629257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觀察圖像一致性，不自然變形常為偽造跡象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15"/>
          <p:cNvSpPr/>
          <p:nvPr/>
        </p:nvSpPr>
        <p:spPr>
          <a:xfrm>
            <a:off x="7587139" y="4757499"/>
            <a:ext cx="629257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確認資訊來源，透過官方管道驗證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15"/>
          <p:cNvSpPr/>
          <p:nvPr/>
        </p:nvSpPr>
        <p:spPr>
          <a:xfrm>
            <a:off x="7587139" y="5179933"/>
            <a:ext cx="629257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使用反向圖像搜尋，檢查可疑圖片來源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15"/>
          <p:cNvSpPr/>
          <p:nvPr/>
        </p:nvSpPr>
        <p:spPr>
          <a:xfrm>
            <a:off x="7587139" y="5721548"/>
            <a:ext cx="629257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養成多管道交叉驗證習慣，不輕信單一資訊來源。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6"/>
          <p:cNvSpPr/>
          <p:nvPr/>
        </p:nvSpPr>
        <p:spPr>
          <a:xfrm>
            <a:off x="758309" y="1199555"/>
            <a:ext cx="6233160" cy="712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4450"/>
              <a:buFont typeface="Arial"/>
              <a:buNone/>
            </a:pPr>
            <a:r>
              <a:rPr b="1" lang="en-US" sz="4450">
                <a:solidFill>
                  <a:srgbClr val="2E3C4E"/>
                </a:solidFill>
                <a:latin typeface="Arial"/>
                <a:ea typeface="Arial"/>
                <a:cs typeface="Arial"/>
                <a:sym typeface="Arial"/>
              </a:rPr>
              <a:t>AI輔助的辨識與回應技術</a:t>
            </a:r>
            <a:endParaRPr sz="4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16"/>
          <p:cNvSpPr/>
          <p:nvPr/>
        </p:nvSpPr>
        <p:spPr>
          <a:xfrm>
            <a:off x="758309" y="2453759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2E3C4E"/>
                </a:solidFill>
                <a:latin typeface="Arial"/>
                <a:ea typeface="Arial"/>
                <a:cs typeface="Arial"/>
                <a:sym typeface="Arial"/>
              </a:rPr>
              <a:t>對抗式學習守護真實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16"/>
          <p:cNvSpPr/>
          <p:nvPr/>
        </p:nvSpPr>
        <p:spPr>
          <a:xfrm>
            <a:off x="758309" y="3026569"/>
            <a:ext cx="629257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對抗式神經網路(GAN)不僅能創造深偽內容，也可成為防護利器。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16"/>
          <p:cNvSpPr/>
          <p:nvPr/>
        </p:nvSpPr>
        <p:spPr>
          <a:xfrm>
            <a:off x="758309" y="3568184"/>
            <a:ext cx="629257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透過「反制性AI」訓練系統辨識異常特徵，即時識別偽造內容。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16"/>
          <p:cNvSpPr/>
          <p:nvPr/>
        </p:nvSpPr>
        <p:spPr>
          <a:xfrm>
            <a:off x="758309" y="4109799"/>
            <a:ext cx="629257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數位水印自動檢測技術可驗證官方媒體真實性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16"/>
          <p:cNvSpPr/>
          <p:nvPr/>
        </p:nvSpPr>
        <p:spPr>
          <a:xfrm>
            <a:off x="758309" y="4532233"/>
            <a:ext cx="629257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多模態分析同時檢查聲音、影像一致性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16"/>
          <p:cNvSpPr/>
          <p:nvPr/>
        </p:nvSpPr>
        <p:spPr>
          <a:xfrm>
            <a:off x="758309" y="4954667"/>
            <a:ext cx="629257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區塊鏈技術建立內容不可竄改的來源驗證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16"/>
          <p:cNvSpPr/>
          <p:nvPr/>
        </p:nvSpPr>
        <p:spPr>
          <a:xfrm>
            <a:off x="758309" y="5496282"/>
            <a:ext cx="629257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AI對抗策略已成為企業數位信任的重要防線。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76" name="Google Shape;37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7139" y="2480905"/>
            <a:ext cx="6292572" cy="4305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82" name="Google Shape;38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17"/>
          <p:cNvSpPr/>
          <p:nvPr/>
        </p:nvSpPr>
        <p:spPr>
          <a:xfrm>
            <a:off x="6244709" y="1281708"/>
            <a:ext cx="6803231" cy="712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4450"/>
              <a:buFont typeface="Arial"/>
              <a:buNone/>
            </a:pPr>
            <a:r>
              <a:rPr b="1" lang="en-US" sz="4450">
                <a:solidFill>
                  <a:srgbClr val="2E3C4E"/>
                </a:solidFill>
                <a:latin typeface="Arial"/>
                <a:ea typeface="Arial"/>
                <a:cs typeface="Arial"/>
                <a:sym typeface="Arial"/>
              </a:rPr>
              <a:t>深度偽造AI的未來應對方向</a:t>
            </a:r>
            <a:endParaRPr sz="4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17"/>
          <p:cNvSpPr/>
          <p:nvPr/>
        </p:nvSpPr>
        <p:spPr>
          <a:xfrm>
            <a:off x="6244709" y="2319338"/>
            <a:ext cx="487442" cy="487442"/>
          </a:xfrm>
          <a:prstGeom prst="roundRect">
            <a:avLst>
              <a:gd fmla="val 66673" name="adj"/>
            </a:avLst>
          </a:prstGeom>
          <a:solidFill>
            <a:srgbClr val="D4E9F7"/>
          </a:solidFill>
          <a:ln cap="flat" cmpd="sng" w="952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17"/>
          <p:cNvSpPr/>
          <p:nvPr/>
        </p:nvSpPr>
        <p:spPr>
          <a:xfrm>
            <a:off x="6317397" y="2349282"/>
            <a:ext cx="342067" cy="427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650"/>
              <a:buFont typeface="Arial"/>
              <a:buNone/>
            </a:pPr>
            <a:r>
              <a:rPr b="1" lang="en-US" sz="26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6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17"/>
          <p:cNvSpPr/>
          <p:nvPr/>
        </p:nvSpPr>
        <p:spPr>
          <a:xfrm>
            <a:off x="6948726" y="2393752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法規趨勢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17"/>
          <p:cNvSpPr/>
          <p:nvPr/>
        </p:nvSpPr>
        <p:spPr>
          <a:xfrm>
            <a:off x="6948726" y="2879884"/>
            <a:ext cx="2974300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各國積極擴大「數位偽造」入罪條文，強化法律約束力。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17"/>
          <p:cNvSpPr/>
          <p:nvPr/>
        </p:nvSpPr>
        <p:spPr>
          <a:xfrm>
            <a:off x="10193774" y="2319338"/>
            <a:ext cx="487442" cy="487442"/>
          </a:xfrm>
          <a:prstGeom prst="roundRect">
            <a:avLst>
              <a:gd fmla="val 66673" name="adj"/>
            </a:avLst>
          </a:prstGeom>
          <a:solidFill>
            <a:srgbClr val="D4E9F7"/>
          </a:solidFill>
          <a:ln cap="flat" cmpd="sng" w="952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17"/>
          <p:cNvSpPr/>
          <p:nvPr/>
        </p:nvSpPr>
        <p:spPr>
          <a:xfrm>
            <a:off x="10266462" y="2349282"/>
            <a:ext cx="342067" cy="427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650"/>
              <a:buFont typeface="Arial"/>
              <a:buNone/>
            </a:pPr>
            <a:r>
              <a:rPr b="1" lang="en-US" sz="26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26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7"/>
          <p:cNvSpPr/>
          <p:nvPr/>
        </p:nvSpPr>
        <p:spPr>
          <a:xfrm>
            <a:off x="10897791" y="2393752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內容憑證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17"/>
          <p:cNvSpPr/>
          <p:nvPr/>
        </p:nvSpPr>
        <p:spPr>
          <a:xfrm>
            <a:off x="10897791" y="2879884"/>
            <a:ext cx="2974300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建立媒體可追溯機制，確保資訊源頭透明可查。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17"/>
          <p:cNvSpPr/>
          <p:nvPr/>
        </p:nvSpPr>
        <p:spPr>
          <a:xfrm>
            <a:off x="6244709" y="4006572"/>
            <a:ext cx="487442" cy="487442"/>
          </a:xfrm>
          <a:prstGeom prst="roundRect">
            <a:avLst>
              <a:gd fmla="val 66673" name="adj"/>
            </a:avLst>
          </a:prstGeom>
          <a:solidFill>
            <a:srgbClr val="D4E9F7"/>
          </a:solidFill>
          <a:ln cap="flat" cmpd="sng" w="952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17"/>
          <p:cNvSpPr/>
          <p:nvPr/>
        </p:nvSpPr>
        <p:spPr>
          <a:xfrm>
            <a:off x="6317397" y="4036516"/>
            <a:ext cx="342067" cy="427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650"/>
              <a:buFont typeface="Arial"/>
              <a:buNone/>
            </a:pPr>
            <a:r>
              <a:rPr b="1" lang="en-US" sz="26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26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17"/>
          <p:cNvSpPr/>
          <p:nvPr/>
        </p:nvSpPr>
        <p:spPr>
          <a:xfrm>
            <a:off x="6948726" y="4080986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產業標準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17"/>
          <p:cNvSpPr/>
          <p:nvPr/>
        </p:nvSpPr>
        <p:spPr>
          <a:xfrm>
            <a:off x="6948726" y="4567118"/>
            <a:ext cx="2974300" cy="1040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Adobe、Google、OpenAI等共同推動C2PA內容真實性協議。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17"/>
          <p:cNvSpPr/>
          <p:nvPr/>
        </p:nvSpPr>
        <p:spPr>
          <a:xfrm>
            <a:off x="10193774" y="4006572"/>
            <a:ext cx="487442" cy="487442"/>
          </a:xfrm>
          <a:prstGeom prst="roundRect">
            <a:avLst>
              <a:gd fmla="val 66673" name="adj"/>
            </a:avLst>
          </a:prstGeom>
          <a:solidFill>
            <a:srgbClr val="D4E9F7"/>
          </a:solidFill>
          <a:ln cap="flat" cmpd="sng" w="952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17"/>
          <p:cNvSpPr/>
          <p:nvPr/>
        </p:nvSpPr>
        <p:spPr>
          <a:xfrm>
            <a:off x="10266462" y="4036516"/>
            <a:ext cx="342067" cy="427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650"/>
              <a:buFont typeface="Arial"/>
              <a:buNone/>
            </a:pPr>
            <a:r>
              <a:rPr b="1" lang="en-US" sz="26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26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17"/>
          <p:cNvSpPr/>
          <p:nvPr/>
        </p:nvSpPr>
        <p:spPr>
          <a:xfrm>
            <a:off x="10897791" y="4080986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平台自律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17"/>
          <p:cNvSpPr/>
          <p:nvPr/>
        </p:nvSpPr>
        <p:spPr>
          <a:xfrm>
            <a:off x="10897791" y="4567118"/>
            <a:ext cx="2974300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鼓勵創作平台主動標示AI生成內容，增進使用者信任。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17"/>
          <p:cNvSpPr/>
          <p:nvPr/>
        </p:nvSpPr>
        <p:spPr>
          <a:xfrm>
            <a:off x="6244709" y="6040517"/>
            <a:ext cx="487442" cy="487442"/>
          </a:xfrm>
          <a:prstGeom prst="roundRect">
            <a:avLst>
              <a:gd fmla="val 66673" name="adj"/>
            </a:avLst>
          </a:prstGeom>
          <a:solidFill>
            <a:srgbClr val="D4E9F7"/>
          </a:solidFill>
          <a:ln cap="flat" cmpd="sng" w="952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17"/>
          <p:cNvSpPr/>
          <p:nvPr/>
        </p:nvSpPr>
        <p:spPr>
          <a:xfrm>
            <a:off x="6317397" y="6070461"/>
            <a:ext cx="342067" cy="427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650"/>
              <a:buFont typeface="Arial"/>
              <a:buNone/>
            </a:pPr>
            <a:r>
              <a:rPr b="1" lang="en-US" sz="26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6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17"/>
          <p:cNvSpPr/>
          <p:nvPr/>
        </p:nvSpPr>
        <p:spPr>
          <a:xfrm>
            <a:off x="6948726" y="6114931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全面整合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17"/>
          <p:cNvSpPr/>
          <p:nvPr/>
        </p:nvSpPr>
        <p:spPr>
          <a:xfrm>
            <a:off x="6948726" y="6601063"/>
            <a:ext cx="6923365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可信數位環境需結合技術、制度、標準與使用者教育。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8"/>
          <p:cNvSpPr/>
          <p:nvPr/>
        </p:nvSpPr>
        <p:spPr>
          <a:xfrm>
            <a:off x="758309" y="2244566"/>
            <a:ext cx="7980998" cy="712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4450"/>
              <a:buFont typeface="Arial"/>
              <a:buNone/>
            </a:pPr>
            <a:r>
              <a:rPr b="1" lang="en-US" sz="4450">
                <a:solidFill>
                  <a:srgbClr val="2E3C4E"/>
                </a:solidFill>
                <a:latin typeface="Arial"/>
                <a:ea typeface="Arial"/>
                <a:cs typeface="Arial"/>
                <a:sym typeface="Arial"/>
              </a:rPr>
              <a:t>深偽技術的道德邊界與責任歸屬</a:t>
            </a:r>
            <a:endParaRPr sz="4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18"/>
          <p:cNvSpPr/>
          <p:nvPr/>
        </p:nvSpPr>
        <p:spPr>
          <a:xfrm>
            <a:off x="758309" y="3390543"/>
            <a:ext cx="487442" cy="487442"/>
          </a:xfrm>
          <a:prstGeom prst="roundRect">
            <a:avLst>
              <a:gd fmla="val 66673" name="adj"/>
            </a:avLst>
          </a:prstGeom>
          <a:solidFill>
            <a:srgbClr val="D4E9F7"/>
          </a:solidFill>
          <a:ln cap="flat" cmpd="sng" w="952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11" name="Google Shape;41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997" y="3420487"/>
            <a:ext cx="342067" cy="427553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18"/>
          <p:cNvSpPr/>
          <p:nvPr/>
        </p:nvSpPr>
        <p:spPr>
          <a:xfrm>
            <a:off x="1462326" y="3464957"/>
            <a:ext cx="3420428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創作自由與資訊安全的平衡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18"/>
          <p:cNvSpPr/>
          <p:nvPr/>
        </p:nvSpPr>
        <p:spPr>
          <a:xfrm>
            <a:off x="1462326" y="3951089"/>
            <a:ext cx="5717500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保障創新空間的同時，必須防止資訊混亂與社會信任崩塌。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18"/>
          <p:cNvSpPr/>
          <p:nvPr/>
        </p:nvSpPr>
        <p:spPr>
          <a:xfrm>
            <a:off x="7450574" y="3390543"/>
            <a:ext cx="487442" cy="487442"/>
          </a:xfrm>
          <a:prstGeom prst="roundRect">
            <a:avLst>
              <a:gd fmla="val 66673" name="adj"/>
            </a:avLst>
          </a:prstGeom>
          <a:solidFill>
            <a:srgbClr val="D4E9F7"/>
          </a:solidFill>
          <a:ln cap="flat" cmpd="sng" w="952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15" name="Google Shape;41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3262" y="3420487"/>
            <a:ext cx="342067" cy="427553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18"/>
          <p:cNvSpPr/>
          <p:nvPr/>
        </p:nvSpPr>
        <p:spPr>
          <a:xfrm>
            <a:off x="8154591" y="3464957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技術中立性與使用責任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18"/>
          <p:cNvSpPr/>
          <p:nvPr/>
        </p:nvSpPr>
        <p:spPr>
          <a:xfrm>
            <a:off x="8154591" y="3951089"/>
            <a:ext cx="5717500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深偽與AI僅是工具，關鍵在於使用目的與行為規範。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18"/>
          <p:cNvSpPr/>
          <p:nvPr/>
        </p:nvSpPr>
        <p:spPr>
          <a:xfrm>
            <a:off x="758309" y="4731068"/>
            <a:ext cx="487442" cy="487442"/>
          </a:xfrm>
          <a:prstGeom prst="roundRect">
            <a:avLst>
              <a:gd fmla="val 66673" name="adj"/>
            </a:avLst>
          </a:prstGeom>
          <a:solidFill>
            <a:srgbClr val="D4E9F7"/>
          </a:solidFill>
          <a:ln cap="flat" cmpd="sng" w="952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19" name="Google Shape;419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0997" y="4761012"/>
            <a:ext cx="342067" cy="427553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18"/>
          <p:cNvSpPr/>
          <p:nvPr/>
        </p:nvSpPr>
        <p:spPr>
          <a:xfrm>
            <a:off x="1462326" y="4805482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多層次責任分擔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18"/>
          <p:cNvSpPr/>
          <p:nvPr/>
        </p:nvSpPr>
        <p:spPr>
          <a:xfrm>
            <a:off x="1462326" y="5291614"/>
            <a:ext cx="5717500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濫用者承擔法律責任，平台與開發者須履行監管義務。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18"/>
          <p:cNvSpPr/>
          <p:nvPr/>
        </p:nvSpPr>
        <p:spPr>
          <a:xfrm>
            <a:off x="7450574" y="4731068"/>
            <a:ext cx="487442" cy="487442"/>
          </a:xfrm>
          <a:prstGeom prst="roundRect">
            <a:avLst>
              <a:gd fmla="val 66673" name="adj"/>
            </a:avLst>
          </a:prstGeom>
          <a:solidFill>
            <a:srgbClr val="D4E9F7"/>
          </a:solidFill>
          <a:ln cap="flat" cmpd="sng" w="952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23" name="Google Shape;423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23262" y="4761012"/>
            <a:ext cx="342067" cy="427553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18"/>
          <p:cNvSpPr/>
          <p:nvPr/>
        </p:nvSpPr>
        <p:spPr>
          <a:xfrm>
            <a:off x="8154591" y="4805482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合法創作的保護邊界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18"/>
          <p:cNvSpPr/>
          <p:nvPr/>
        </p:nvSpPr>
        <p:spPr>
          <a:xfrm>
            <a:off x="8154591" y="5291614"/>
            <a:ext cx="5717500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教育、藝術與特效等正當用途應受保護，嚴禁假冒他人發言。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1" name="Google Shape;43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968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19"/>
          <p:cNvSpPr/>
          <p:nvPr/>
        </p:nvSpPr>
        <p:spPr>
          <a:xfrm>
            <a:off x="668655" y="678061"/>
            <a:ext cx="5028128" cy="628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50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3950"/>
              <a:buFont typeface="Arial"/>
              <a:buNone/>
            </a:pPr>
            <a:r>
              <a:rPr b="1" lang="en-US" sz="3950">
                <a:solidFill>
                  <a:srgbClr val="2E3C4E"/>
                </a:solidFill>
                <a:latin typeface="Arial"/>
                <a:ea typeface="Arial"/>
                <a:cs typeface="Arial"/>
                <a:sym typeface="Arial"/>
              </a:rPr>
              <a:t>總結與未來展望</a:t>
            </a:r>
            <a:endParaRPr sz="39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19"/>
          <p:cNvSpPr/>
          <p:nvPr/>
        </p:nvSpPr>
        <p:spPr>
          <a:xfrm>
            <a:off x="238839" y="1834991"/>
            <a:ext cx="143232" cy="1040368"/>
          </a:xfrm>
          <a:prstGeom prst="roundRect">
            <a:avLst>
              <a:gd fmla="val 200102" name="adj"/>
            </a:avLst>
          </a:prstGeom>
          <a:solidFill>
            <a:srgbClr val="D4E9F7"/>
          </a:solidFill>
          <a:ln cap="flat" cmpd="sng" w="952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19"/>
          <p:cNvSpPr/>
          <p:nvPr/>
        </p:nvSpPr>
        <p:spPr>
          <a:xfrm>
            <a:off x="811886" y="1926312"/>
            <a:ext cx="2514005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7656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3200"/>
              <a:buFont typeface="Arial"/>
              <a:buNone/>
            </a:pPr>
            <a:r>
              <a:rPr b="1" lang="en-US" sz="32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當前挑戰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19"/>
          <p:cNvSpPr/>
          <p:nvPr/>
        </p:nvSpPr>
        <p:spPr>
          <a:xfrm>
            <a:off x="811886" y="2355175"/>
            <a:ext cx="7376874" cy="611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深偽與AI仿冒技術正以前所未有的速度發展，製作門檻不斷降低，應用場景日益多樣化，對個人、組織和社會構成多層次威脅。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19"/>
          <p:cNvSpPr/>
          <p:nvPr/>
        </p:nvSpPr>
        <p:spPr>
          <a:xfrm>
            <a:off x="482452" y="3525049"/>
            <a:ext cx="143232" cy="1040368"/>
          </a:xfrm>
          <a:prstGeom prst="roundRect">
            <a:avLst>
              <a:gd fmla="val 200102" name="adj"/>
            </a:avLst>
          </a:prstGeom>
          <a:solidFill>
            <a:srgbClr val="D4E9F7"/>
          </a:solidFill>
          <a:ln cap="flat" cmpd="sng" w="952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19"/>
          <p:cNvSpPr/>
          <p:nvPr/>
        </p:nvSpPr>
        <p:spPr>
          <a:xfrm>
            <a:off x="1098470" y="3616370"/>
            <a:ext cx="2514005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7656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3200"/>
              <a:buFont typeface="Arial"/>
              <a:buNone/>
            </a:pPr>
            <a:r>
              <a:rPr b="1" lang="en-US" sz="32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應對方向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19"/>
          <p:cNvSpPr/>
          <p:nvPr/>
        </p:nvSpPr>
        <p:spPr>
          <a:xfrm>
            <a:off x="1098470" y="4045233"/>
            <a:ext cx="7090291" cy="611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有效應對需要技術防護、平台監管、組織防範和個人警覺的多管齊下。同時，法律法規的完善也是不可或缺的保障。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19"/>
          <p:cNvSpPr/>
          <p:nvPr/>
        </p:nvSpPr>
        <p:spPr>
          <a:xfrm>
            <a:off x="740270" y="5262921"/>
            <a:ext cx="143232" cy="1346121"/>
          </a:xfrm>
          <a:prstGeom prst="roundRect">
            <a:avLst>
              <a:gd fmla="val 200102" name="adj"/>
            </a:avLst>
          </a:prstGeom>
          <a:solidFill>
            <a:srgbClr val="D4E9F7"/>
          </a:solidFill>
          <a:ln cap="flat" cmpd="sng" w="952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19"/>
          <p:cNvSpPr/>
          <p:nvPr/>
        </p:nvSpPr>
        <p:spPr>
          <a:xfrm>
            <a:off x="1438929" y="5278049"/>
            <a:ext cx="2514005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7656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3200"/>
              <a:buFont typeface="Arial"/>
              <a:buNone/>
            </a:pPr>
            <a:r>
              <a:rPr b="1" lang="en-US" sz="32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未來趨勢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19"/>
          <p:cNvSpPr/>
          <p:nvPr/>
        </p:nvSpPr>
        <p:spPr>
          <a:xfrm>
            <a:off x="1438929" y="5706912"/>
            <a:ext cx="6803708" cy="9172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隨著技術持續進步，深偽內容將更加逼真，識別難度增加。防禦技術也需要AI助力，形成技術與技術的對抗。跨部門合作、法律制度完善和提高用戶意識將是未來應對這一挑戰的關鍵。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9" name="Google Shape;7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"/>
          <p:cNvSpPr/>
          <p:nvPr/>
        </p:nvSpPr>
        <p:spPr>
          <a:xfrm>
            <a:off x="6244709" y="2006917"/>
            <a:ext cx="4986099" cy="5700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3550"/>
              <a:buFont typeface="Arial"/>
              <a:buNone/>
            </a:pPr>
            <a:r>
              <a:rPr b="1" lang="en-US" sz="3550">
                <a:solidFill>
                  <a:srgbClr val="2E3C4E"/>
                </a:solidFill>
                <a:latin typeface="Arial"/>
                <a:ea typeface="Arial"/>
                <a:cs typeface="Arial"/>
                <a:sym typeface="Arial"/>
              </a:rPr>
              <a:t>AI深偽議題背景與重要性</a:t>
            </a:r>
            <a:endParaRPr sz="3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"/>
          <p:cNvSpPr/>
          <p:nvPr/>
        </p:nvSpPr>
        <p:spPr>
          <a:xfrm>
            <a:off x="6244709" y="2820710"/>
            <a:ext cx="3705463" cy="1281232"/>
          </a:xfrm>
          <a:prstGeom prst="roundRect">
            <a:avLst>
              <a:gd fmla="val 25366" name="adj"/>
            </a:avLst>
          </a:prstGeom>
          <a:solidFill>
            <a:srgbClr val="D4E9F7"/>
          </a:solidFill>
          <a:ln cap="flat" cmpd="sng" w="952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"/>
          <p:cNvSpPr/>
          <p:nvPr/>
        </p:nvSpPr>
        <p:spPr>
          <a:xfrm>
            <a:off x="6672083" y="3306842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使社交工程攻擊更容易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"/>
          <p:cNvSpPr/>
          <p:nvPr/>
        </p:nvSpPr>
        <p:spPr>
          <a:xfrm>
            <a:off x="6468904" y="3531037"/>
            <a:ext cx="3257074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t/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"/>
          <p:cNvSpPr/>
          <p:nvPr/>
        </p:nvSpPr>
        <p:spPr>
          <a:xfrm>
            <a:off x="10166747" y="2820710"/>
            <a:ext cx="3705463" cy="1281232"/>
          </a:xfrm>
          <a:prstGeom prst="roundRect">
            <a:avLst>
              <a:gd fmla="val 25366" name="adj"/>
            </a:avLst>
          </a:prstGeom>
          <a:solidFill>
            <a:srgbClr val="D4E9F7"/>
          </a:solidFill>
          <a:ln cap="flat" cmpd="sng" w="952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"/>
          <p:cNvSpPr/>
          <p:nvPr/>
        </p:nvSpPr>
        <p:spPr>
          <a:xfrm>
            <a:off x="11187480" y="3283208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偽造門檻降低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"/>
          <p:cNvSpPr/>
          <p:nvPr/>
        </p:nvSpPr>
        <p:spPr>
          <a:xfrm>
            <a:off x="10390942" y="3531037"/>
            <a:ext cx="3257074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t/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"/>
          <p:cNvSpPr/>
          <p:nvPr/>
        </p:nvSpPr>
        <p:spPr>
          <a:xfrm>
            <a:off x="8205729" y="4388227"/>
            <a:ext cx="3705463" cy="1281232"/>
          </a:xfrm>
          <a:prstGeom prst="roundRect">
            <a:avLst>
              <a:gd fmla="val 25366" name="adj"/>
            </a:avLst>
          </a:prstGeom>
          <a:solidFill>
            <a:srgbClr val="D4E9F7"/>
          </a:solidFill>
          <a:ln cap="flat" cmpd="sng" w="952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"/>
          <p:cNvSpPr/>
          <p:nvPr/>
        </p:nvSpPr>
        <p:spPr>
          <a:xfrm>
            <a:off x="9169034" y="4850725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混淆資訊來源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"/>
          <p:cNvSpPr/>
          <p:nvPr/>
        </p:nvSpPr>
        <p:spPr>
          <a:xfrm>
            <a:off x="6468904" y="5028843"/>
            <a:ext cx="3257074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t/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"/>
          <p:cNvSpPr/>
          <p:nvPr/>
        </p:nvSpPr>
        <p:spPr>
          <a:xfrm>
            <a:off x="10390942" y="4542711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"/>
          <p:cNvSpPr/>
          <p:nvPr/>
        </p:nvSpPr>
        <p:spPr>
          <a:xfrm>
            <a:off x="10390942" y="5028843"/>
            <a:ext cx="3257074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t/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"/>
          <p:cNvSpPr/>
          <p:nvPr/>
        </p:nvSpPr>
        <p:spPr>
          <a:xfrm>
            <a:off x="6244709" y="5859661"/>
            <a:ext cx="346591" cy="346591"/>
          </a:xfrm>
          <a:prstGeom prst="roundRect">
            <a:avLst>
              <a:gd fmla="val 26380043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8" name="Google Shape;9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3"/>
          <p:cNvSpPr/>
          <p:nvPr/>
        </p:nvSpPr>
        <p:spPr>
          <a:xfrm>
            <a:off x="6244709" y="1006554"/>
            <a:ext cx="5701546" cy="712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4450"/>
              <a:buFont typeface="Arial"/>
              <a:buNone/>
            </a:pPr>
            <a:r>
              <a:rPr b="1" lang="en-US" sz="4450">
                <a:solidFill>
                  <a:srgbClr val="2E3C4E"/>
                </a:solidFill>
                <a:latin typeface="Arial"/>
                <a:ea typeface="Arial"/>
                <a:cs typeface="Arial"/>
                <a:sym typeface="Arial"/>
              </a:rPr>
              <a:t>深偽技術的定義與演進</a:t>
            </a:r>
            <a:endParaRPr sz="4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3"/>
          <p:cNvSpPr/>
          <p:nvPr/>
        </p:nvSpPr>
        <p:spPr>
          <a:xfrm>
            <a:off x="6244709" y="2044184"/>
            <a:ext cx="3705463" cy="2743795"/>
          </a:xfrm>
          <a:prstGeom prst="roundRect">
            <a:avLst>
              <a:gd fmla="val 11845" name="adj"/>
            </a:avLst>
          </a:prstGeom>
          <a:solidFill>
            <a:srgbClr val="D4E9F7"/>
          </a:solidFill>
          <a:ln cap="flat" cmpd="sng" w="952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"/>
          <p:cNvSpPr/>
          <p:nvPr/>
        </p:nvSpPr>
        <p:spPr>
          <a:xfrm>
            <a:off x="6468904" y="2268379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定義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"/>
          <p:cNvSpPr/>
          <p:nvPr/>
        </p:nvSpPr>
        <p:spPr>
          <a:xfrm>
            <a:off x="6468904" y="2754511"/>
            <a:ext cx="3257074" cy="1040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結合「Deep Learning（深度學習）」與「Fake（偽造）」的技術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"/>
          <p:cNvSpPr/>
          <p:nvPr/>
        </p:nvSpPr>
        <p:spPr>
          <a:xfrm>
            <a:off x="6468904" y="3870365"/>
            <a:ext cx="3257074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利用AI合成「虛構卻逼真的」影像、語音或影片內容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10166747" y="2044184"/>
            <a:ext cx="3705463" cy="2743795"/>
          </a:xfrm>
          <a:prstGeom prst="roundRect">
            <a:avLst>
              <a:gd fmla="val 11845" name="adj"/>
            </a:avLst>
          </a:prstGeom>
          <a:solidFill>
            <a:srgbClr val="D4E9F7"/>
          </a:solidFill>
          <a:ln cap="flat" cmpd="sng" w="952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10390942" y="2268379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歷史演進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"/>
          <p:cNvSpPr/>
          <p:nvPr/>
        </p:nvSpPr>
        <p:spPr>
          <a:xfrm>
            <a:off x="10390942" y="2754511"/>
            <a:ext cx="3257074" cy="138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從早期的簡單圖像替換，到現今能夠生成高度逼真的影片和語音，深偽技術已經歷了飛速發展，應用於多個領域。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6244709" y="5004554"/>
            <a:ext cx="7627382" cy="1627942"/>
          </a:xfrm>
          <a:prstGeom prst="roundRect">
            <a:avLst>
              <a:gd fmla="val 19963" name="adj"/>
            </a:avLst>
          </a:prstGeom>
          <a:solidFill>
            <a:srgbClr val="D4E9F7"/>
          </a:solidFill>
          <a:ln cap="flat" cmpd="sng" w="952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3"/>
          <p:cNvSpPr/>
          <p:nvPr/>
        </p:nvSpPr>
        <p:spPr>
          <a:xfrm>
            <a:off x="6468904" y="5228749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技術基礎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"/>
          <p:cNvSpPr/>
          <p:nvPr/>
        </p:nvSpPr>
        <p:spPr>
          <a:xfrm>
            <a:off x="6468904" y="5714881"/>
            <a:ext cx="7178993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主要依賴於生成對抗網絡（GANs）、自動編碼器和深度學習等先進技術，通過大量數據訓練模型來生成逼真內容。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3"/>
          <p:cNvSpPr/>
          <p:nvPr/>
        </p:nvSpPr>
        <p:spPr>
          <a:xfrm>
            <a:off x="6244709" y="6876217"/>
            <a:ext cx="762738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t/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6" name="Google Shape;11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/>
          <p:nvPr/>
        </p:nvSpPr>
        <p:spPr>
          <a:xfrm>
            <a:off x="6144458" y="518041"/>
            <a:ext cx="5441752" cy="618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74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3850"/>
              <a:buFont typeface="Arial"/>
              <a:buNone/>
            </a:pPr>
            <a:r>
              <a:rPr b="1" lang="en-US" sz="3850">
                <a:solidFill>
                  <a:srgbClr val="2E3C4E"/>
                </a:solidFill>
                <a:latin typeface="Arial"/>
                <a:ea typeface="Arial"/>
                <a:cs typeface="Arial"/>
                <a:sym typeface="Arial"/>
              </a:rPr>
              <a:t>深偽影像與動畫製作方式</a:t>
            </a:r>
            <a:endParaRPr sz="38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"/>
          <p:cNvSpPr/>
          <p:nvPr/>
        </p:nvSpPr>
        <p:spPr>
          <a:xfrm>
            <a:off x="6355913" y="1418511"/>
            <a:ext cx="22860" cy="5179219"/>
          </a:xfrm>
          <a:prstGeom prst="roundRect">
            <a:avLst>
              <a:gd fmla="val 1233776" name="adj"/>
            </a:avLst>
          </a:prstGeom>
          <a:solidFill>
            <a:srgbClr val="BACFD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"/>
          <p:cNvSpPr/>
          <p:nvPr/>
        </p:nvSpPr>
        <p:spPr>
          <a:xfrm>
            <a:off x="6544568" y="1618536"/>
            <a:ext cx="563999" cy="22860"/>
          </a:xfrm>
          <a:prstGeom prst="roundRect">
            <a:avLst>
              <a:gd fmla="val 1233776" name="adj"/>
            </a:avLst>
          </a:prstGeom>
          <a:solidFill>
            <a:srgbClr val="BACFD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6144399" y="1418511"/>
            <a:ext cx="423029" cy="423029"/>
          </a:xfrm>
          <a:prstGeom prst="roundRect">
            <a:avLst>
              <a:gd fmla="val 66672" name="adj"/>
            </a:avLst>
          </a:prstGeom>
          <a:solidFill>
            <a:srgbClr val="D4E9F7"/>
          </a:solidFill>
          <a:ln cap="flat" cmpd="sng" w="952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21" name="Google Shape;12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07443" y="1444466"/>
            <a:ext cx="296823" cy="370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4"/>
          <p:cNvSpPr/>
          <p:nvPr/>
        </p:nvSpPr>
        <p:spPr>
          <a:xfrm>
            <a:off x="7296031" y="1483043"/>
            <a:ext cx="2474000" cy="309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900"/>
              <a:buFont typeface="Arial"/>
              <a:buNone/>
            </a:pPr>
            <a:r>
              <a:rPr b="1" lang="en-US" sz="19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假冒照片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4"/>
          <p:cNvSpPr/>
          <p:nvPr/>
        </p:nvSpPr>
        <p:spPr>
          <a:xfrm>
            <a:off x="7296031" y="1905000"/>
            <a:ext cx="6676311" cy="601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Arial"/>
              <a:buNone/>
            </a:pPr>
            <a:r>
              <a:rPr lang="en-US" sz="14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利用GAN技術生成不存在的人臉或替換已有照片中的面部特徵，創造高度逼真的假冒照片。</a:t>
            </a:r>
            <a:endParaRPr sz="1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4"/>
          <p:cNvSpPr/>
          <p:nvPr/>
        </p:nvSpPr>
        <p:spPr>
          <a:xfrm>
            <a:off x="6544568" y="3082528"/>
            <a:ext cx="563999" cy="22860"/>
          </a:xfrm>
          <a:prstGeom prst="roundRect">
            <a:avLst>
              <a:gd fmla="val 1233776" name="adj"/>
            </a:avLst>
          </a:prstGeom>
          <a:solidFill>
            <a:srgbClr val="BACFD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4"/>
          <p:cNvSpPr/>
          <p:nvPr/>
        </p:nvSpPr>
        <p:spPr>
          <a:xfrm>
            <a:off x="6144399" y="2882503"/>
            <a:ext cx="423029" cy="423029"/>
          </a:xfrm>
          <a:prstGeom prst="roundRect">
            <a:avLst>
              <a:gd fmla="val 66672" name="adj"/>
            </a:avLst>
          </a:prstGeom>
          <a:solidFill>
            <a:srgbClr val="D4E9F7"/>
          </a:solidFill>
          <a:ln cap="flat" cmpd="sng" w="952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26" name="Google Shape;12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07443" y="2908459"/>
            <a:ext cx="296823" cy="370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4"/>
          <p:cNvSpPr/>
          <p:nvPr/>
        </p:nvSpPr>
        <p:spPr>
          <a:xfrm>
            <a:off x="7296031" y="2947035"/>
            <a:ext cx="2474000" cy="309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900"/>
              <a:buFont typeface="Arial"/>
              <a:buNone/>
            </a:pPr>
            <a:r>
              <a:rPr b="1" lang="en-US" sz="19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影片合成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4"/>
          <p:cNvSpPr/>
          <p:nvPr/>
        </p:nvSpPr>
        <p:spPr>
          <a:xfrm>
            <a:off x="7296031" y="3368993"/>
            <a:ext cx="6676311" cy="601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Arial"/>
              <a:buNone/>
            </a:pPr>
            <a:r>
              <a:rPr lang="en-US" sz="14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將目標人物的面部表情和動作映射到另一個人的影片上，製造出目標人物做出或說出從未發生過的行為或言論。</a:t>
            </a:r>
            <a:endParaRPr sz="1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4"/>
          <p:cNvSpPr/>
          <p:nvPr/>
        </p:nvSpPr>
        <p:spPr>
          <a:xfrm>
            <a:off x="6544568" y="4546521"/>
            <a:ext cx="563999" cy="22860"/>
          </a:xfrm>
          <a:prstGeom prst="roundRect">
            <a:avLst>
              <a:gd fmla="val 1233776" name="adj"/>
            </a:avLst>
          </a:prstGeom>
          <a:solidFill>
            <a:srgbClr val="BACFD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4"/>
          <p:cNvSpPr/>
          <p:nvPr/>
        </p:nvSpPr>
        <p:spPr>
          <a:xfrm>
            <a:off x="6144399" y="4346496"/>
            <a:ext cx="423029" cy="423029"/>
          </a:xfrm>
          <a:prstGeom prst="roundRect">
            <a:avLst>
              <a:gd fmla="val 66672" name="adj"/>
            </a:avLst>
          </a:prstGeom>
          <a:solidFill>
            <a:srgbClr val="D4E9F7"/>
          </a:solidFill>
          <a:ln cap="flat" cmpd="sng" w="952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1" name="Google Shape;131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07443" y="4372451"/>
            <a:ext cx="296823" cy="370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4"/>
          <p:cNvSpPr/>
          <p:nvPr/>
        </p:nvSpPr>
        <p:spPr>
          <a:xfrm>
            <a:off x="7296031" y="4411028"/>
            <a:ext cx="2474000" cy="309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900"/>
              <a:buFont typeface="Arial"/>
              <a:buNone/>
            </a:pPr>
            <a:r>
              <a:rPr b="1" lang="en-US" sz="19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嘴形合成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4"/>
          <p:cNvSpPr/>
          <p:nvPr/>
        </p:nvSpPr>
        <p:spPr>
          <a:xfrm>
            <a:off x="7296031" y="4832985"/>
            <a:ext cx="6676311" cy="3007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Arial"/>
              <a:buNone/>
            </a:pPr>
            <a:r>
              <a:rPr lang="en-US" sz="14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調整影片中人物的嘴部動作以匹配新的音訊內容，實現精確的唇形同步效果。</a:t>
            </a:r>
            <a:endParaRPr sz="1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4"/>
          <p:cNvSpPr/>
          <p:nvPr/>
        </p:nvSpPr>
        <p:spPr>
          <a:xfrm>
            <a:off x="6544568" y="5709761"/>
            <a:ext cx="563999" cy="22860"/>
          </a:xfrm>
          <a:prstGeom prst="roundRect">
            <a:avLst>
              <a:gd fmla="val 1233776" name="adj"/>
            </a:avLst>
          </a:prstGeom>
          <a:solidFill>
            <a:srgbClr val="BACFD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6144399" y="5509736"/>
            <a:ext cx="423029" cy="423029"/>
          </a:xfrm>
          <a:prstGeom prst="roundRect">
            <a:avLst>
              <a:gd fmla="val 66672" name="adj"/>
            </a:avLst>
          </a:prstGeom>
          <a:solidFill>
            <a:srgbClr val="D4E9F7"/>
          </a:solidFill>
          <a:ln cap="flat" cmpd="sng" w="952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6" name="Google Shape;136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07443" y="5535692"/>
            <a:ext cx="296823" cy="370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4"/>
          <p:cNvSpPr/>
          <p:nvPr/>
        </p:nvSpPr>
        <p:spPr>
          <a:xfrm>
            <a:off x="7296031" y="5574268"/>
            <a:ext cx="2474000" cy="309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900"/>
              <a:buFont typeface="Arial"/>
              <a:buNone/>
            </a:pPr>
            <a:r>
              <a:rPr b="1" lang="en-US" sz="19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語音模仿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7296031" y="5996226"/>
            <a:ext cx="6676311" cy="601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Arial"/>
              <a:buNone/>
            </a:pPr>
            <a:r>
              <a:rPr lang="en-US" sz="14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通過AI語音合成技術，僅需少量樣本即可複製特定人物的聲音，生成任意內容的語音。</a:t>
            </a:r>
            <a:endParaRPr sz="1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4"/>
          <p:cNvSpPr/>
          <p:nvPr/>
        </p:nvSpPr>
        <p:spPr>
          <a:xfrm>
            <a:off x="6144458" y="6809184"/>
            <a:ext cx="7827883" cy="9022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Arial"/>
              <a:buNone/>
            </a:pPr>
            <a:r>
              <a:rPr lang="en-US" sz="14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這些技術的結合使得深偽內容的製作變得越來越精細和逼真。現代深偽技術已能處理複雜的光影效果、面部表情和聲音特徵，使得即使是專業人士也難以辨別真偽。特別是在高質量源材料和充分訓練的情況下，深偽內容可以達到以假亂真的效果。</a:t>
            </a:r>
            <a:endParaRPr sz="1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"/>
          <p:cNvSpPr/>
          <p:nvPr/>
        </p:nvSpPr>
        <p:spPr>
          <a:xfrm>
            <a:off x="640794" y="503396"/>
            <a:ext cx="4818221" cy="6022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3750"/>
              <a:buFont typeface="Arial"/>
              <a:buNone/>
            </a:pPr>
            <a:r>
              <a:rPr b="1" lang="en-US" sz="3750">
                <a:solidFill>
                  <a:srgbClr val="2E3C4E"/>
                </a:solidFill>
                <a:latin typeface="Arial"/>
                <a:ea typeface="Arial"/>
                <a:cs typeface="Arial"/>
                <a:sym typeface="Arial"/>
              </a:rPr>
              <a:t>GAN範例</a:t>
            </a:r>
            <a:endParaRPr sz="3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46" name="Google Shape;14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8822" y="1471732"/>
            <a:ext cx="6812637" cy="6254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2" name="Google Shape;15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6"/>
          <p:cNvSpPr/>
          <p:nvPr/>
        </p:nvSpPr>
        <p:spPr>
          <a:xfrm>
            <a:off x="6093619" y="602933"/>
            <a:ext cx="4566285" cy="570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3550"/>
              <a:buFont typeface="Arial"/>
              <a:buNone/>
            </a:pPr>
            <a:r>
              <a:rPr b="1" lang="en-US" sz="3550">
                <a:solidFill>
                  <a:srgbClr val="2E3C4E"/>
                </a:solidFill>
                <a:latin typeface="Arial"/>
                <a:ea typeface="Arial"/>
                <a:cs typeface="Arial"/>
                <a:sym typeface="Arial"/>
              </a:rPr>
              <a:t>AI生成仿冒網站的手法</a:t>
            </a:r>
            <a:endParaRPr sz="3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54" name="Google Shape;15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3619" y="1433870"/>
            <a:ext cx="867489" cy="129147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6"/>
          <p:cNvSpPr/>
          <p:nvPr/>
        </p:nvSpPr>
        <p:spPr>
          <a:xfrm>
            <a:off x="7221379" y="1607344"/>
            <a:ext cx="2283143" cy="2853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50"/>
              <a:buFont typeface="Arial"/>
              <a:buNone/>
            </a:pPr>
            <a:r>
              <a:rPr b="1" lang="en-US" sz="17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模板複製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6"/>
          <p:cNvSpPr/>
          <p:nvPr/>
        </p:nvSpPr>
        <p:spPr>
          <a:xfrm>
            <a:off x="7221379" y="1996797"/>
            <a:ext cx="6801803" cy="5550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350"/>
              <a:buFont typeface="Arial"/>
              <a:buNone/>
            </a:pPr>
            <a:r>
              <a:rPr lang="en-US" sz="13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利用HTML/CSS模板與生成模型快速複製目標網站的UI/UX，包括布局、顏色方案和品牌元素。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57" name="Google Shape;157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3619" y="2725341"/>
            <a:ext cx="867489" cy="1041083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6"/>
          <p:cNvSpPr/>
          <p:nvPr/>
        </p:nvSpPr>
        <p:spPr>
          <a:xfrm>
            <a:off x="7221379" y="2898815"/>
            <a:ext cx="2283143" cy="2853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50"/>
              <a:buFont typeface="Arial"/>
              <a:buNone/>
            </a:pPr>
            <a:r>
              <a:rPr b="1" lang="en-US" sz="17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SEO優化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6"/>
          <p:cNvSpPr/>
          <p:nvPr/>
        </p:nvSpPr>
        <p:spPr>
          <a:xfrm>
            <a:off x="7221379" y="3288268"/>
            <a:ext cx="6801803" cy="2775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350"/>
              <a:buFont typeface="Arial"/>
              <a:buNone/>
            </a:pPr>
            <a:r>
              <a:rPr lang="en-US" sz="13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運用搜索引擎優化技術提高仿冒網站在搜索結果中的排名，增加受害者訪問的可能性。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60" name="Google Shape;160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3619" y="3766423"/>
            <a:ext cx="867489" cy="1041083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6"/>
          <p:cNvSpPr/>
          <p:nvPr/>
        </p:nvSpPr>
        <p:spPr>
          <a:xfrm>
            <a:off x="7221379" y="3939897"/>
            <a:ext cx="2283143" cy="2853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50"/>
              <a:buFont typeface="Arial"/>
              <a:buNone/>
            </a:pPr>
            <a:r>
              <a:rPr b="1" lang="en-US" sz="17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社群引導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6"/>
          <p:cNvSpPr/>
          <p:nvPr/>
        </p:nvSpPr>
        <p:spPr>
          <a:xfrm>
            <a:off x="7221379" y="4329351"/>
            <a:ext cx="6801803" cy="2775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350"/>
              <a:buFont typeface="Arial"/>
              <a:buNone/>
            </a:pPr>
            <a:r>
              <a:rPr lang="en-US" sz="13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通過社交媒體、電子郵件或即時通訊工具散布仿冒網站鏈接，誘導用戶訪問。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63" name="Google Shape;163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93619" y="4807506"/>
            <a:ext cx="867489" cy="104108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6"/>
          <p:cNvSpPr/>
          <p:nvPr/>
        </p:nvSpPr>
        <p:spPr>
          <a:xfrm>
            <a:off x="7221379" y="4980980"/>
            <a:ext cx="2283143" cy="2853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50"/>
              <a:buFont typeface="Arial"/>
              <a:buNone/>
            </a:pPr>
            <a:r>
              <a:rPr b="1" lang="en-US" sz="17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偽造安全標識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6"/>
          <p:cNvSpPr/>
          <p:nvPr/>
        </p:nvSpPr>
        <p:spPr>
          <a:xfrm>
            <a:off x="7221379" y="5370433"/>
            <a:ext cx="6801803" cy="2775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350"/>
              <a:buFont typeface="Arial"/>
              <a:buNone/>
            </a:pPr>
            <a:r>
              <a:rPr lang="en-US" sz="13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添加虛假的安全認證標誌和HTTPS圖標，增強網站的可信度，降低用戶警惕性。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6"/>
          <p:cNvSpPr/>
          <p:nvPr/>
        </p:nvSpPr>
        <p:spPr>
          <a:xfrm>
            <a:off x="6093619" y="6043732"/>
            <a:ext cx="7929563" cy="832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350"/>
              <a:buFont typeface="Arial"/>
              <a:buNone/>
            </a:pPr>
            <a:r>
              <a:rPr lang="en-US" sz="13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AI生成的仿冒網站與傳統釣魚網站相比，具有更高的相似度和更低的製作成本。這些網站通常會模仿知名銀行、電子商務平台或政府機構的官方網站，目的是獲取用戶的敏感信息，如登錄憑證、信用卡詳情或個人身份資料。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6"/>
          <p:cNvSpPr/>
          <p:nvPr/>
        </p:nvSpPr>
        <p:spPr>
          <a:xfrm>
            <a:off x="6093619" y="7071479"/>
            <a:ext cx="7929563" cy="5550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350"/>
              <a:buFont typeface="Arial"/>
              <a:buNone/>
            </a:pPr>
            <a:r>
              <a:rPr lang="en-US" sz="13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隨著AI技術的進步，這些仿冒網站不僅在視覺上更加逼真，還能夠動態調整內容以適應不同用戶，提高詐騙的成功率。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"/>
          <p:cNvSpPr/>
          <p:nvPr/>
        </p:nvSpPr>
        <p:spPr>
          <a:xfrm>
            <a:off x="737699" y="579725"/>
            <a:ext cx="82695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4350"/>
              <a:buFont typeface="Arial"/>
              <a:buNone/>
            </a:pPr>
            <a:r>
              <a:rPr b="1" lang="en-US" sz="4350">
                <a:solidFill>
                  <a:srgbClr val="2E3C4E"/>
                </a:solidFill>
                <a:latin typeface="Arial"/>
                <a:ea typeface="Arial"/>
                <a:cs typeface="Arial"/>
                <a:sym typeface="Arial"/>
              </a:rPr>
              <a:t>深偽與AI網站技術的差異與整合</a:t>
            </a:r>
            <a:endParaRPr sz="4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7"/>
          <p:cNvSpPr/>
          <p:nvPr/>
        </p:nvSpPr>
        <p:spPr>
          <a:xfrm>
            <a:off x="1923336" y="2108359"/>
            <a:ext cx="2773680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150"/>
              <a:buFont typeface="Arial"/>
              <a:buNone/>
            </a:pPr>
            <a:r>
              <a:rPr b="1" lang="en-US" sz="21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深偽技術</a:t>
            </a:r>
            <a:endParaRPr sz="21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7"/>
          <p:cNvSpPr/>
          <p:nvPr/>
        </p:nvSpPr>
        <p:spPr>
          <a:xfrm>
            <a:off x="737711" y="2581513"/>
            <a:ext cx="3959304" cy="674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650"/>
              <a:buFont typeface="Arial"/>
              <a:buNone/>
            </a:pPr>
            <a:r>
              <a:rPr lang="en-US" sz="16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專注於視聽內容的仿真，主要用於創建假冒的人物影像和聲音。</a:t>
            </a:r>
            <a:endParaRPr sz="16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76" name="Google Shape;17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3127" y="1694617"/>
            <a:ext cx="4604147" cy="46041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7" name="Google Shape;17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7895" y="2659975"/>
            <a:ext cx="315397" cy="39421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7"/>
          <p:cNvSpPr/>
          <p:nvPr/>
        </p:nvSpPr>
        <p:spPr>
          <a:xfrm>
            <a:off x="9933384" y="2108359"/>
            <a:ext cx="2773680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150"/>
              <a:buFont typeface="Arial"/>
              <a:buNone/>
            </a:pPr>
            <a:r>
              <a:rPr b="1" lang="en-US" sz="21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AI網站仿冒</a:t>
            </a:r>
            <a:endParaRPr sz="21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7"/>
          <p:cNvSpPr/>
          <p:nvPr/>
        </p:nvSpPr>
        <p:spPr>
          <a:xfrm>
            <a:off x="9933384" y="2581513"/>
            <a:ext cx="3959304" cy="674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650"/>
              <a:buFont typeface="Arial"/>
              <a:buNone/>
            </a:pPr>
            <a:r>
              <a:rPr lang="en-US" sz="16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側重於複製網站界面和功能，目的是建立虛假的網絡平台。</a:t>
            </a:r>
            <a:endParaRPr sz="16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80" name="Google Shape;18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13127" y="1694617"/>
            <a:ext cx="4604147" cy="46041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1" name="Google Shape;181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96870" y="2659975"/>
            <a:ext cx="315397" cy="39421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7"/>
          <p:cNvSpPr/>
          <p:nvPr/>
        </p:nvSpPr>
        <p:spPr>
          <a:xfrm>
            <a:off x="9933384" y="4568547"/>
            <a:ext cx="2773680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150"/>
              <a:buFont typeface="Arial"/>
              <a:buNone/>
            </a:pPr>
            <a:r>
              <a:rPr b="1" lang="en-US" sz="21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安全挑戰</a:t>
            </a:r>
            <a:endParaRPr sz="21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7"/>
          <p:cNvSpPr/>
          <p:nvPr/>
        </p:nvSpPr>
        <p:spPr>
          <a:xfrm>
            <a:off x="9933384" y="5041702"/>
            <a:ext cx="3959304" cy="674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650"/>
              <a:buFont typeface="Arial"/>
              <a:buNone/>
            </a:pPr>
            <a:r>
              <a:rPr lang="en-US" sz="16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兩種技術結合使用時，可形成更具說服力的詐騙手段，難以被傳統安全措施識別。</a:t>
            </a:r>
            <a:endParaRPr sz="16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84" name="Google Shape;184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13127" y="1694617"/>
            <a:ext cx="4604147" cy="46041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5" name="Google Shape;185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296870" y="4938951"/>
            <a:ext cx="315397" cy="39421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7"/>
          <p:cNvSpPr/>
          <p:nvPr/>
        </p:nvSpPr>
        <p:spPr>
          <a:xfrm>
            <a:off x="1923336" y="4399836"/>
            <a:ext cx="2773680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150"/>
              <a:buFont typeface="Arial"/>
              <a:buNone/>
            </a:pPr>
            <a:r>
              <a:rPr b="1" lang="en-US" sz="21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技術整合</a:t>
            </a:r>
            <a:endParaRPr sz="21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7"/>
          <p:cNvSpPr/>
          <p:nvPr/>
        </p:nvSpPr>
        <p:spPr>
          <a:xfrm>
            <a:off x="737711" y="4872990"/>
            <a:ext cx="3959304" cy="1011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650"/>
              <a:buFont typeface="Arial"/>
              <a:buNone/>
            </a:pPr>
            <a:r>
              <a:rPr lang="en-US" sz="16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結合深偽視頻與仿冒網站，創造出包含假冒客服視頻對話的詐騙平台，大幅提高可信度。</a:t>
            </a:r>
            <a:endParaRPr sz="16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88" name="Google Shape;188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13127" y="1694617"/>
            <a:ext cx="4604147" cy="46041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9" name="Google Shape;189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017895" y="4938951"/>
            <a:ext cx="315397" cy="39421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7"/>
          <p:cNvSpPr/>
          <p:nvPr/>
        </p:nvSpPr>
        <p:spPr>
          <a:xfrm>
            <a:off x="737711" y="6535817"/>
            <a:ext cx="13154977" cy="674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650"/>
              <a:buFont typeface="Arial"/>
              <a:buNone/>
            </a:pPr>
            <a:r>
              <a:rPr lang="en-US" sz="16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當深偽技術與AI網站仿冒相結合時，攻擊者可以創建極具欺騙性的綜合詐騙環境。例如，一個仿冒的銀行網站可能包含該銀行CEO的深偽視頻消息，或提供由AI驅動的「真人」客服視頻聊天功能，這些元素共同作用，大大增強了詐騙的可信度。</a:t>
            </a:r>
            <a:endParaRPr sz="16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7"/>
          <p:cNvSpPr/>
          <p:nvPr/>
        </p:nvSpPr>
        <p:spPr>
          <a:xfrm>
            <a:off x="737711" y="7447478"/>
            <a:ext cx="13154977" cy="337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650"/>
              <a:buFont typeface="Arial"/>
              <a:buNone/>
            </a:pPr>
            <a:r>
              <a:rPr lang="en-US" sz="16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這種整合趨勢代表了網絡安全威脅的新階段，需要更全面、多層次的防禦策略來應對。</a:t>
            </a:r>
            <a:endParaRPr sz="16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7" name="Google Shape;19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48935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8"/>
          <p:cNvSpPr/>
          <p:nvPr/>
        </p:nvSpPr>
        <p:spPr>
          <a:xfrm>
            <a:off x="663773" y="2892504"/>
            <a:ext cx="6987659" cy="623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3900"/>
              <a:buFont typeface="Arial"/>
              <a:buNone/>
            </a:pPr>
            <a:r>
              <a:rPr b="1" lang="en-US" sz="3900">
                <a:solidFill>
                  <a:srgbClr val="2E3C4E"/>
                </a:solidFill>
                <a:latin typeface="Arial"/>
                <a:ea typeface="Arial"/>
                <a:cs typeface="Arial"/>
                <a:sym typeface="Arial"/>
              </a:rPr>
              <a:t>目前常見的生成工具與技術門檻</a:t>
            </a:r>
            <a:endParaRPr sz="3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8"/>
          <p:cNvSpPr/>
          <p:nvPr/>
        </p:nvSpPr>
        <p:spPr>
          <a:xfrm>
            <a:off x="663773" y="3800832"/>
            <a:ext cx="426720" cy="426720"/>
          </a:xfrm>
          <a:prstGeom prst="roundRect">
            <a:avLst>
              <a:gd fmla="val 66676" name="adj"/>
            </a:avLst>
          </a:prstGeom>
          <a:solidFill>
            <a:srgbClr val="D4E9F7"/>
          </a:solidFill>
          <a:ln cap="flat" cmpd="sng" w="952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00" name="Google Shape;20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412" y="3827026"/>
            <a:ext cx="299442" cy="374333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8"/>
          <p:cNvSpPr/>
          <p:nvPr/>
        </p:nvSpPr>
        <p:spPr>
          <a:xfrm>
            <a:off x="1280160" y="3865959"/>
            <a:ext cx="2495669" cy="311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950"/>
              <a:buFont typeface="Arial"/>
              <a:buNone/>
            </a:pPr>
            <a:r>
              <a:rPr b="1" lang="en-US" sz="19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DeepFaceLab</a:t>
            </a:r>
            <a:endParaRPr sz="19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8"/>
          <p:cNvSpPr/>
          <p:nvPr/>
        </p:nvSpPr>
        <p:spPr>
          <a:xfrm>
            <a:off x="1280160" y="4291608"/>
            <a:ext cx="5916573" cy="6067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Arial"/>
              <a:buNone/>
            </a:pPr>
            <a:r>
              <a:rPr lang="en-US" sz="14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開源深偽軟件，專門用於面部替換，被廣泛應用於影片製作。需要一定的技術知識和高性能GPU。</a:t>
            </a:r>
            <a:endParaRPr sz="1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8"/>
          <p:cNvSpPr/>
          <p:nvPr/>
        </p:nvSpPr>
        <p:spPr>
          <a:xfrm>
            <a:off x="7433786" y="3800832"/>
            <a:ext cx="426720" cy="426720"/>
          </a:xfrm>
          <a:prstGeom prst="roundRect">
            <a:avLst>
              <a:gd fmla="val 66676" name="adj"/>
            </a:avLst>
          </a:prstGeom>
          <a:solidFill>
            <a:srgbClr val="D4E9F7"/>
          </a:solidFill>
          <a:ln cap="flat" cmpd="sng" w="952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04" name="Google Shape;204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97425" y="3827026"/>
            <a:ext cx="299442" cy="37433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8"/>
          <p:cNvSpPr/>
          <p:nvPr/>
        </p:nvSpPr>
        <p:spPr>
          <a:xfrm>
            <a:off x="8050173" y="3865959"/>
            <a:ext cx="2495669" cy="311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950"/>
              <a:buFont typeface="Arial"/>
              <a:buNone/>
            </a:pPr>
            <a:r>
              <a:rPr b="1" lang="en-US" sz="19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Synthesia</a:t>
            </a:r>
            <a:endParaRPr sz="19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8"/>
          <p:cNvSpPr/>
          <p:nvPr/>
        </p:nvSpPr>
        <p:spPr>
          <a:xfrm>
            <a:off x="8050173" y="4291608"/>
            <a:ext cx="5916573" cy="6067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Arial"/>
              <a:buNone/>
            </a:pPr>
            <a:r>
              <a:rPr lang="en-US" sz="14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商業平台，允許用戶從文本生成逼真的AI視頻，具有多語言支持。用戶友好，幾乎不需要技術知識。</a:t>
            </a:r>
            <a:endParaRPr sz="1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8"/>
          <p:cNvSpPr/>
          <p:nvPr/>
        </p:nvSpPr>
        <p:spPr>
          <a:xfrm>
            <a:off x="663773" y="5277683"/>
            <a:ext cx="426720" cy="426720"/>
          </a:xfrm>
          <a:prstGeom prst="roundRect">
            <a:avLst>
              <a:gd fmla="val 66676" name="adj"/>
            </a:avLst>
          </a:prstGeom>
          <a:solidFill>
            <a:srgbClr val="D4E9F7"/>
          </a:solidFill>
          <a:ln cap="flat" cmpd="sng" w="952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08" name="Google Shape;208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7412" y="5303877"/>
            <a:ext cx="299442" cy="374333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8"/>
          <p:cNvSpPr/>
          <p:nvPr/>
        </p:nvSpPr>
        <p:spPr>
          <a:xfrm>
            <a:off x="1280160" y="5342811"/>
            <a:ext cx="2495669" cy="311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950"/>
              <a:buFont typeface="Arial"/>
              <a:buNone/>
            </a:pPr>
            <a:r>
              <a:rPr b="1" lang="en-US" sz="19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Runway</a:t>
            </a:r>
            <a:endParaRPr sz="19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8"/>
          <p:cNvSpPr/>
          <p:nvPr/>
        </p:nvSpPr>
        <p:spPr>
          <a:xfrm>
            <a:off x="1280160" y="5768459"/>
            <a:ext cx="5916573" cy="6067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Arial"/>
              <a:buNone/>
            </a:pPr>
            <a:r>
              <a:rPr lang="en-US" sz="14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AI創意工具套件，提供視頻編輯和生成功能。適合有基本創意軟件經驗的用戶。</a:t>
            </a:r>
            <a:endParaRPr sz="1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8"/>
          <p:cNvSpPr/>
          <p:nvPr/>
        </p:nvSpPr>
        <p:spPr>
          <a:xfrm>
            <a:off x="7433786" y="5277683"/>
            <a:ext cx="426720" cy="426720"/>
          </a:xfrm>
          <a:prstGeom prst="roundRect">
            <a:avLst>
              <a:gd fmla="val 66676" name="adj"/>
            </a:avLst>
          </a:prstGeom>
          <a:solidFill>
            <a:srgbClr val="D4E9F7"/>
          </a:solidFill>
          <a:ln cap="flat" cmpd="sng" w="952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12" name="Google Shape;212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97425" y="5303877"/>
            <a:ext cx="299442" cy="374333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8"/>
          <p:cNvSpPr/>
          <p:nvPr/>
        </p:nvSpPr>
        <p:spPr>
          <a:xfrm>
            <a:off x="8050173" y="5342811"/>
            <a:ext cx="2495669" cy="311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950"/>
              <a:buFont typeface="Arial"/>
              <a:buNone/>
            </a:pPr>
            <a:r>
              <a:rPr b="1" lang="en-US" sz="19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Clone Site Tools</a:t>
            </a:r>
            <a:endParaRPr sz="19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8"/>
          <p:cNvSpPr/>
          <p:nvPr/>
        </p:nvSpPr>
        <p:spPr>
          <a:xfrm>
            <a:off x="8050173" y="5768459"/>
            <a:ext cx="5916573" cy="6067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Arial"/>
              <a:buNone/>
            </a:pPr>
            <a:r>
              <a:rPr lang="en-US" sz="14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網站克隆工具，如HTTrack和SiteCopy，可快速複製網站結構和內容。技術門檻較低，普通用戶也能操作。</a:t>
            </a:r>
            <a:endParaRPr sz="1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8"/>
          <p:cNvSpPr/>
          <p:nvPr/>
        </p:nvSpPr>
        <p:spPr>
          <a:xfrm>
            <a:off x="663773" y="6588562"/>
            <a:ext cx="13302853" cy="6067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Arial"/>
              <a:buNone/>
            </a:pPr>
            <a:r>
              <a:rPr lang="en-US" sz="14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隨著技術的普及和工具的商業化，製作深偽內容和仿冒網站的門檻正在迅速降低。許多工具已經發展出用戶友好的界面，使得即使是沒有專業技術背景的人也能創建相當逼真的深偽內容。</a:t>
            </a:r>
            <a:endParaRPr sz="1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8"/>
          <p:cNvSpPr/>
          <p:nvPr/>
        </p:nvSpPr>
        <p:spPr>
          <a:xfrm>
            <a:off x="663773" y="7408664"/>
            <a:ext cx="13302853" cy="303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Arial"/>
              <a:buNone/>
            </a:pPr>
            <a:r>
              <a:rPr lang="en-US" sz="14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這種趨勢使得深偽技術的濫用風險大幅增加，同時也對監管和防範措施提出了更高要求。</a:t>
            </a:r>
            <a:endParaRPr sz="1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9"/>
          <p:cNvSpPr/>
          <p:nvPr/>
        </p:nvSpPr>
        <p:spPr>
          <a:xfrm>
            <a:off x="747236" y="587097"/>
            <a:ext cx="5618321" cy="7022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4400"/>
              <a:buFont typeface="Arial"/>
              <a:buNone/>
            </a:pPr>
            <a:r>
              <a:rPr b="1" lang="en-US" sz="4400">
                <a:solidFill>
                  <a:srgbClr val="2E3C4E"/>
                </a:solidFill>
                <a:latin typeface="Arial"/>
                <a:ea typeface="Arial"/>
                <a:cs typeface="Arial"/>
                <a:sym typeface="Arial"/>
              </a:rPr>
              <a:t>實際案例與分析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23" name="Google Shape;22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4050" y="1506682"/>
            <a:ext cx="5716842" cy="3533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9"/>
          <p:cNvSpPr/>
          <p:nvPr/>
        </p:nvSpPr>
        <p:spPr>
          <a:xfrm>
            <a:off x="1194050" y="5179951"/>
            <a:ext cx="3823000" cy="4776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假冒CEO下指令轉帳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9"/>
          <p:cNvSpPr/>
          <p:nvPr/>
        </p:nvSpPr>
        <p:spPr>
          <a:xfrm>
            <a:off x="1194051" y="5596403"/>
            <a:ext cx="5716841" cy="9706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650"/>
              <a:buFont typeface="Arial"/>
              <a:buNone/>
            </a:pPr>
            <a:r>
              <a:rPr lang="en-US" sz="16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攻擊者利用AI合成技術模仿公司CEO的聲音和影像，向財務部門發出緊急轉帳指令，造成數十萬美元損失。這類攻擊通常在CEO出差或難以立即聯繫時實施，增加了驗證難度。</a:t>
            </a:r>
            <a:endParaRPr sz="16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26" name="Google Shape;22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04217" y="1506682"/>
            <a:ext cx="5716842" cy="3533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9"/>
          <p:cNvSpPr/>
          <p:nvPr/>
        </p:nvSpPr>
        <p:spPr>
          <a:xfrm>
            <a:off x="7604217" y="5179951"/>
            <a:ext cx="4204586" cy="4776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企業網站仿冒與投資詐騙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9"/>
          <p:cNvSpPr/>
          <p:nvPr/>
        </p:nvSpPr>
        <p:spPr>
          <a:xfrm>
            <a:off x="7604217" y="5596403"/>
            <a:ext cx="5716843" cy="18588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650"/>
              <a:buFont typeface="Arial"/>
              <a:buNone/>
            </a:pPr>
            <a:r>
              <a:rPr lang="en-US" sz="1650">
                <a:solidFill>
                  <a:srgbClr val="384653"/>
                </a:solidFill>
                <a:latin typeface="Arial"/>
                <a:ea typeface="Arial"/>
                <a:cs typeface="Arial"/>
                <a:sym typeface="Arial"/>
              </a:rPr>
              <a:t>犯罪分子創建高度逼真的品牌網站和知名KOL的深偽內容，進行信用卡詐騙或推廣虛假投資項目。這些攻擊結合社群廣告投放，能夠精準定位潛在受害者。</a:t>
            </a:r>
            <a:endParaRPr sz="16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2025-06-03T13:49:25Z</dcterms:created>
  <dc:creator>PptxGenJS</dc:creator>
</cp:coreProperties>
</file>